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sldIdLst>
    <p:sldId id="262" r:id="rId2"/>
    <p:sldId id="267" r:id="rId3"/>
    <p:sldId id="261" r:id="rId4"/>
    <p:sldId id="265" r:id="rId5"/>
    <p:sldId id="270" r:id="rId6"/>
  </p:sldIdLst>
  <p:sldSz cx="18288000" cy="10287000"/>
  <p:notesSz cx="6858000" cy="9144000"/>
  <p:embeddedFontLst>
    <p:embeddedFont>
      <p:font typeface="Martel Heavy" pitchFamily="2" charset="77"/>
      <p:regular r:id="rId8"/>
      <p:bold r:id="rId9"/>
    </p:embeddedFont>
    <p:embeddedFont>
      <p:font typeface="Montserrat" pitchFamily="2" charset="77"/>
      <p:regular r:id="rId10"/>
      <p:bold r:id="rId11"/>
      <p:italic r:id="rId12"/>
      <p:boldItalic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20" autoAdjust="0"/>
  </p:normalViewPr>
  <p:slideViewPr>
    <p:cSldViewPr>
      <p:cViewPr varScale="1">
        <p:scale>
          <a:sx n="68" d="100"/>
          <a:sy n="68" d="100"/>
        </p:scale>
        <p:origin x="1000" y="2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8B0422-70A7-1646-87A5-D6D46640BE7D}" type="doc">
      <dgm:prSet loTypeId="urn:microsoft.com/office/officeart/2005/8/layout/default" loCatId="" qsTypeId="urn:microsoft.com/office/officeart/2005/8/quickstyle/simple1" qsCatId="simple" csTypeId="urn:microsoft.com/office/officeart/2005/8/colors/accent1_1" csCatId="accent1" phldr="1"/>
      <dgm:spPr/>
      <dgm:t>
        <a:bodyPr/>
        <a:lstStyle/>
        <a:p>
          <a:endParaRPr lang="en-GB"/>
        </a:p>
      </dgm:t>
    </dgm:pt>
    <dgm:pt modelId="{F91BF433-B571-6B48-808C-2C995FD6A4A8}">
      <dgm:prSet phldrT="[Text]" custT="1">
        <dgm:style>
          <a:lnRef idx="2">
            <a:schemeClr val="accent6"/>
          </a:lnRef>
          <a:fillRef idx="1">
            <a:schemeClr val="lt1"/>
          </a:fillRef>
          <a:effectRef idx="0">
            <a:schemeClr val="accent6"/>
          </a:effectRef>
          <a:fontRef idx="minor">
            <a:schemeClr val="dk1"/>
          </a:fontRef>
        </dgm:style>
      </dgm:prSet>
      <dgm:spPr/>
      <dgm:t>
        <a:bodyPr/>
        <a:lstStyle/>
        <a:p>
          <a:pPr>
            <a:buFont typeface="Arial" panose="020B0604020202020204" pitchFamily="34" charset="0"/>
            <a:buChar char="•"/>
          </a:pPr>
          <a:r>
            <a:rPr lang="en-US" sz="2000" dirty="0">
              <a:latin typeface="Montserrat" pitchFamily="2" charset="77"/>
            </a:rPr>
            <a:t>1</a:t>
          </a:r>
        </a:p>
        <a:p>
          <a:pPr>
            <a:buFont typeface="Arial" panose="020B0604020202020204" pitchFamily="34" charset="0"/>
            <a:buChar char="•"/>
          </a:pPr>
          <a:r>
            <a:rPr lang="en-US" sz="1600" dirty="0">
              <a:latin typeface="Montserrat" pitchFamily="2" charset="77"/>
            </a:rPr>
            <a:t>Indonesia’s current energy is dominated by fossil fuels (coal, crude oil and natural gas) meeting around 84% of the national energy demand with coal being the largest source for CO2 emissions accounting for 1/3rd of annual CO2 emissions.</a:t>
          </a:r>
          <a:endParaRPr lang="en-GB" sz="1600" dirty="0"/>
        </a:p>
      </dgm:t>
    </dgm:pt>
    <dgm:pt modelId="{1A2BEB21-1DBC-B742-B3C6-B5860509F39B}" type="parTrans" cxnId="{DF7F3753-6541-C546-A5A7-40455769DAF4}">
      <dgm:prSet/>
      <dgm:spPr/>
      <dgm:t>
        <a:bodyPr/>
        <a:lstStyle/>
        <a:p>
          <a:endParaRPr lang="en-GB"/>
        </a:p>
      </dgm:t>
    </dgm:pt>
    <dgm:pt modelId="{660C09D9-75FA-1342-9734-0F6D97052717}" type="sibTrans" cxnId="{DF7F3753-6541-C546-A5A7-40455769DAF4}">
      <dgm:prSet/>
      <dgm:spPr/>
      <dgm:t>
        <a:bodyPr/>
        <a:lstStyle/>
        <a:p>
          <a:endParaRPr lang="en-GB"/>
        </a:p>
      </dgm:t>
    </dgm:pt>
    <dgm:pt modelId="{39438907-2D7F-9D46-8D83-615A98B64334}">
      <dgm:prSet phldrT="[Text]" custT="1">
        <dgm:style>
          <a:lnRef idx="2">
            <a:schemeClr val="accent6"/>
          </a:lnRef>
          <a:fillRef idx="1">
            <a:schemeClr val="lt1"/>
          </a:fillRef>
          <a:effectRef idx="0">
            <a:schemeClr val="accent6"/>
          </a:effectRef>
          <a:fontRef idx="minor">
            <a:schemeClr val="dk1"/>
          </a:fontRef>
        </dgm:style>
      </dgm:prSet>
      <dgm:spPr/>
      <dgm:t>
        <a:bodyPr/>
        <a:lstStyle/>
        <a:p>
          <a:pPr>
            <a:buFont typeface="Arial" panose="020B0604020202020204" pitchFamily="34" charset="0"/>
            <a:buChar char="•"/>
          </a:pPr>
          <a:r>
            <a:rPr lang="en-IN" sz="2000" dirty="0">
              <a:effectLst/>
              <a:latin typeface="Montserrat" pitchFamily="2" charset="77"/>
            </a:rPr>
            <a:t>4</a:t>
          </a:r>
        </a:p>
        <a:p>
          <a:pPr>
            <a:buFont typeface="Arial" panose="020B0604020202020204" pitchFamily="34" charset="0"/>
            <a:buChar char="•"/>
          </a:pPr>
          <a:r>
            <a:rPr lang="en-IN" sz="1400" dirty="0">
              <a:effectLst/>
              <a:latin typeface="Montserrat" pitchFamily="2" charset="77"/>
            </a:rPr>
            <a:t>Indonesia, with a potential CO2 storage capacity of 400 to 600 gigatons in depleted reservoirs and saline aquifers, stands at the forefront of the green industrial era. This potential allows national CO2 emissions to be stored for 322 to 482 years, with an estimated peak emission of 1.2 gigatons of CO2-equivalent in 2030.</a:t>
          </a:r>
          <a:endParaRPr lang="en-GB" sz="1400" dirty="0"/>
        </a:p>
      </dgm:t>
    </dgm:pt>
    <dgm:pt modelId="{EE01EC86-7234-2A45-94AD-2F692B71F12F}" type="parTrans" cxnId="{DEE706C2-AFA9-D44D-9C60-33EB0C37054B}">
      <dgm:prSet/>
      <dgm:spPr/>
      <dgm:t>
        <a:bodyPr/>
        <a:lstStyle/>
        <a:p>
          <a:endParaRPr lang="en-GB"/>
        </a:p>
      </dgm:t>
    </dgm:pt>
    <dgm:pt modelId="{8C61F9E8-EC69-9242-A394-E42AB6244C52}" type="sibTrans" cxnId="{DEE706C2-AFA9-D44D-9C60-33EB0C37054B}">
      <dgm:prSet/>
      <dgm:spPr/>
      <dgm:t>
        <a:bodyPr/>
        <a:lstStyle/>
        <a:p>
          <a:endParaRPr lang="en-GB"/>
        </a:p>
      </dgm:t>
    </dgm:pt>
    <dgm:pt modelId="{36769E05-565A-6D45-AAA8-05B89DEA3771}">
      <dgm:prSet phldrT="[Text]" custT="1">
        <dgm:style>
          <a:lnRef idx="2">
            <a:schemeClr val="accent6"/>
          </a:lnRef>
          <a:fillRef idx="1">
            <a:schemeClr val="lt1"/>
          </a:fillRef>
          <a:effectRef idx="0">
            <a:schemeClr val="accent6"/>
          </a:effectRef>
          <a:fontRef idx="minor">
            <a:schemeClr val="dk1"/>
          </a:fontRef>
        </dgm:style>
      </dgm:prSet>
      <dgm:spPr/>
      <dgm:t>
        <a:bodyPr/>
        <a:lstStyle/>
        <a:p>
          <a:pPr>
            <a:buFont typeface="Arial" panose="020B0604020202020204" pitchFamily="34" charset="0"/>
            <a:buNone/>
          </a:pPr>
          <a:r>
            <a:rPr lang="en-IN" sz="2000" dirty="0">
              <a:latin typeface="Montserrat" pitchFamily="2" charset="77"/>
            </a:rPr>
            <a:t>2</a:t>
          </a:r>
        </a:p>
        <a:p>
          <a:pPr>
            <a:buFont typeface="Arial" panose="020B0604020202020204" pitchFamily="34" charset="0"/>
            <a:buNone/>
          </a:pPr>
          <a:r>
            <a:rPr lang="en-IN" sz="1400" dirty="0">
              <a:latin typeface="Montserrat" pitchFamily="2" charset="77"/>
            </a:rPr>
            <a:t>To meet this rising energy demand, the country stands at a crossroads: utilise more of its domestic coal resources, while also turning to international oil and gas markets to import energy from oversees; or pursue the huge untapped potential of renewable sources that can provide local and affordable solutions to fossil fuels. </a:t>
          </a:r>
          <a:endParaRPr lang="en-GB" sz="1400" dirty="0"/>
        </a:p>
      </dgm:t>
    </dgm:pt>
    <dgm:pt modelId="{53F76C36-5931-B440-9B78-F9C0576BD95F}" type="parTrans" cxnId="{63F415D8-CE14-DE43-A36E-7A76F8E34352}">
      <dgm:prSet/>
      <dgm:spPr/>
      <dgm:t>
        <a:bodyPr/>
        <a:lstStyle/>
        <a:p>
          <a:endParaRPr lang="en-GB"/>
        </a:p>
      </dgm:t>
    </dgm:pt>
    <dgm:pt modelId="{8B1EA633-315C-9A42-8AB4-3BFC081031D3}" type="sibTrans" cxnId="{63F415D8-CE14-DE43-A36E-7A76F8E34352}">
      <dgm:prSet/>
      <dgm:spPr/>
      <dgm:t>
        <a:bodyPr/>
        <a:lstStyle/>
        <a:p>
          <a:endParaRPr lang="en-GB"/>
        </a:p>
      </dgm:t>
    </dgm:pt>
    <dgm:pt modelId="{58C07631-2AEC-0C44-A7BD-7562A8FA620E}">
      <dgm:prSet phldrT="[Text]" custT="1">
        <dgm:style>
          <a:lnRef idx="2">
            <a:schemeClr val="accent6"/>
          </a:lnRef>
          <a:fillRef idx="1">
            <a:schemeClr val="lt1"/>
          </a:fillRef>
          <a:effectRef idx="0">
            <a:schemeClr val="accent6"/>
          </a:effectRef>
          <a:fontRef idx="minor">
            <a:schemeClr val="dk1"/>
          </a:fontRef>
        </dgm:style>
      </dgm:prSet>
      <dgm:spPr/>
      <dgm:t>
        <a:bodyPr/>
        <a:lstStyle/>
        <a:p>
          <a:pPr>
            <a:buFont typeface="Arial" panose="020B0604020202020204" pitchFamily="34" charset="0"/>
            <a:buChar char="•"/>
          </a:pPr>
          <a:r>
            <a:rPr lang="en-US" sz="2000" dirty="0">
              <a:latin typeface="Montserrat" pitchFamily="2" charset="77"/>
            </a:rPr>
            <a:t>5</a:t>
          </a:r>
        </a:p>
        <a:p>
          <a:pPr>
            <a:buFont typeface="Arial" panose="020B0604020202020204" pitchFamily="34" charset="0"/>
            <a:buChar char="•"/>
          </a:pPr>
          <a:r>
            <a:rPr lang="en-US" sz="1400" dirty="0">
              <a:latin typeface="Montserrat" pitchFamily="2" charset="77"/>
            </a:rPr>
            <a:t>However, even if Indonesia uses only its depleted oil and gas fields it still has a staggering storage potential of 8 gigatons. </a:t>
          </a:r>
          <a:r>
            <a:rPr lang="en-IN" sz="1400" b="0" i="0" u="none" strike="noStrike" dirty="0">
              <a:solidFill>
                <a:srgbClr val="000000"/>
              </a:solidFill>
              <a:effectLst/>
              <a:latin typeface="Montserrat" pitchFamily="2" charset="77"/>
            </a:rPr>
            <a:t>Indonesia is currently in the forefront in the commercial CCUS landscape of Southeast Asia comprising of 55% of the total projects, followed by Malaysia with another 33%. </a:t>
          </a:r>
          <a:endParaRPr lang="en-US" sz="1400" dirty="0">
            <a:latin typeface="Montserrat" pitchFamily="2" charset="77"/>
          </a:endParaRPr>
        </a:p>
        <a:p>
          <a:pPr>
            <a:buFont typeface="Arial" panose="020B0604020202020204" pitchFamily="34" charset="0"/>
            <a:buChar char="•"/>
          </a:pPr>
          <a:endParaRPr lang="en-GB" sz="1300" dirty="0"/>
        </a:p>
      </dgm:t>
    </dgm:pt>
    <dgm:pt modelId="{A143F793-156D-F942-9AF6-0700E266EA27}" type="parTrans" cxnId="{49317175-9AF7-8844-9FFB-EDC449EC62BF}">
      <dgm:prSet/>
      <dgm:spPr/>
      <dgm:t>
        <a:bodyPr/>
        <a:lstStyle/>
        <a:p>
          <a:endParaRPr lang="en-GB"/>
        </a:p>
      </dgm:t>
    </dgm:pt>
    <dgm:pt modelId="{AD8388BC-AB26-9D49-B839-32BC3FE82478}" type="sibTrans" cxnId="{49317175-9AF7-8844-9FFB-EDC449EC62BF}">
      <dgm:prSet/>
      <dgm:spPr/>
      <dgm:t>
        <a:bodyPr/>
        <a:lstStyle/>
        <a:p>
          <a:endParaRPr lang="en-GB"/>
        </a:p>
      </dgm:t>
    </dgm:pt>
    <dgm:pt modelId="{8706470C-842D-D042-A9EE-8BA635017A44}">
      <dgm:prSet phldrT="[Text]" custT="1">
        <dgm:style>
          <a:lnRef idx="2">
            <a:schemeClr val="accent6"/>
          </a:lnRef>
          <a:fillRef idx="1">
            <a:schemeClr val="lt1"/>
          </a:fillRef>
          <a:effectRef idx="0">
            <a:schemeClr val="accent6"/>
          </a:effectRef>
          <a:fontRef idx="minor">
            <a:schemeClr val="dk1"/>
          </a:fontRef>
        </dgm:style>
      </dgm:prSet>
      <dgm:spPr/>
      <dgm:t>
        <a:bodyPr/>
        <a:lstStyle/>
        <a:p>
          <a:pPr>
            <a:buFont typeface="Arial" panose="020B0604020202020204" pitchFamily="34" charset="0"/>
            <a:buChar char="•"/>
          </a:pPr>
          <a:r>
            <a:rPr lang="en-IN" sz="2000" dirty="0">
              <a:latin typeface="Montserrat" pitchFamily="2" charset="77"/>
            </a:rPr>
            <a:t>3</a:t>
          </a:r>
        </a:p>
        <a:p>
          <a:pPr>
            <a:buFont typeface="Arial" panose="020B0604020202020204" pitchFamily="34" charset="0"/>
            <a:buChar char="•"/>
          </a:pPr>
          <a:r>
            <a:rPr lang="en-IN" sz="1400" dirty="0">
              <a:latin typeface="Montserrat" pitchFamily="2" charset="77"/>
            </a:rPr>
            <a:t>Studies shows that it is cheaper to do the latter, with the share of renewable energy reaching two-thirds of the country’s energy mix in 2050, up from just 14% today.  Therefore, CCUS will prove to be of immense importance to facilitate this transition from fossil fuels to renewable energy, and looking at the potential of Indonesia’s storage capacity it is quite possible.</a:t>
          </a:r>
          <a:endParaRPr lang="en-GB" sz="1400" dirty="0"/>
        </a:p>
      </dgm:t>
    </dgm:pt>
    <dgm:pt modelId="{05611950-9713-9D49-B16C-397ED0C0FBFA}" type="parTrans" cxnId="{97552D18-825D-5E4E-AE5A-746E332A9640}">
      <dgm:prSet/>
      <dgm:spPr/>
      <dgm:t>
        <a:bodyPr/>
        <a:lstStyle/>
        <a:p>
          <a:endParaRPr lang="en-GB"/>
        </a:p>
      </dgm:t>
    </dgm:pt>
    <dgm:pt modelId="{E368C52E-6DD1-CC4C-8E7F-B4F52FFC9DDE}" type="sibTrans" cxnId="{97552D18-825D-5E4E-AE5A-746E332A9640}">
      <dgm:prSet/>
      <dgm:spPr/>
      <dgm:t>
        <a:bodyPr/>
        <a:lstStyle/>
        <a:p>
          <a:endParaRPr lang="en-GB"/>
        </a:p>
      </dgm:t>
    </dgm:pt>
    <dgm:pt modelId="{D7F60199-7549-8847-96DE-AA5A0D077B64}" type="pres">
      <dgm:prSet presAssocID="{4D8B0422-70A7-1646-87A5-D6D46640BE7D}" presName="diagram" presStyleCnt="0">
        <dgm:presLayoutVars>
          <dgm:dir/>
          <dgm:resizeHandles val="exact"/>
        </dgm:presLayoutVars>
      </dgm:prSet>
      <dgm:spPr/>
    </dgm:pt>
    <dgm:pt modelId="{BA02F61E-09CD-2647-BCB6-0D77E30948F5}" type="pres">
      <dgm:prSet presAssocID="{F91BF433-B571-6B48-808C-2C995FD6A4A8}" presName="node" presStyleLbl="node1" presStyleIdx="0" presStyleCnt="5">
        <dgm:presLayoutVars>
          <dgm:bulletEnabled val="1"/>
        </dgm:presLayoutVars>
      </dgm:prSet>
      <dgm:spPr>
        <a:prstGeom prst="roundRect">
          <a:avLst/>
        </a:prstGeom>
      </dgm:spPr>
    </dgm:pt>
    <dgm:pt modelId="{7501D67D-27F4-3747-93F2-B2306B9A6A1F}" type="pres">
      <dgm:prSet presAssocID="{660C09D9-75FA-1342-9734-0F6D97052717}" presName="sibTrans" presStyleCnt="0"/>
      <dgm:spPr/>
    </dgm:pt>
    <dgm:pt modelId="{37C8A683-DE1F-004F-B999-E50B27C78D45}" type="pres">
      <dgm:prSet presAssocID="{39438907-2D7F-9D46-8D83-615A98B64334}" presName="node" presStyleLbl="node1" presStyleIdx="1" presStyleCnt="5">
        <dgm:presLayoutVars>
          <dgm:bulletEnabled val="1"/>
        </dgm:presLayoutVars>
      </dgm:prSet>
      <dgm:spPr>
        <a:prstGeom prst="roundRect">
          <a:avLst/>
        </a:prstGeom>
      </dgm:spPr>
    </dgm:pt>
    <dgm:pt modelId="{843AF8D2-83F2-484B-9D18-57E8F6AE2A4A}" type="pres">
      <dgm:prSet presAssocID="{8C61F9E8-EC69-9242-A394-E42AB6244C52}" presName="sibTrans" presStyleCnt="0"/>
      <dgm:spPr/>
    </dgm:pt>
    <dgm:pt modelId="{39A3E104-C586-2742-9830-B4AD325D6B22}" type="pres">
      <dgm:prSet presAssocID="{36769E05-565A-6D45-AAA8-05B89DEA3771}" presName="node" presStyleLbl="node1" presStyleIdx="2" presStyleCnt="5">
        <dgm:presLayoutVars>
          <dgm:bulletEnabled val="1"/>
        </dgm:presLayoutVars>
      </dgm:prSet>
      <dgm:spPr>
        <a:prstGeom prst="roundRect">
          <a:avLst/>
        </a:prstGeom>
      </dgm:spPr>
    </dgm:pt>
    <dgm:pt modelId="{644FD8C6-74A3-E64C-85D8-A888B24F0CD6}" type="pres">
      <dgm:prSet presAssocID="{8B1EA633-315C-9A42-8AB4-3BFC081031D3}" presName="sibTrans" presStyleCnt="0"/>
      <dgm:spPr/>
    </dgm:pt>
    <dgm:pt modelId="{EB172677-71CB-8348-A8BE-AC0A88C34F97}" type="pres">
      <dgm:prSet presAssocID="{58C07631-2AEC-0C44-A7BD-7562A8FA620E}" presName="node" presStyleLbl="node1" presStyleIdx="3" presStyleCnt="5">
        <dgm:presLayoutVars>
          <dgm:bulletEnabled val="1"/>
        </dgm:presLayoutVars>
      </dgm:prSet>
      <dgm:spPr>
        <a:prstGeom prst="roundRect">
          <a:avLst/>
        </a:prstGeom>
      </dgm:spPr>
    </dgm:pt>
    <dgm:pt modelId="{2085EA03-4D5A-984D-8632-B4690A9977FE}" type="pres">
      <dgm:prSet presAssocID="{AD8388BC-AB26-9D49-B839-32BC3FE82478}" presName="sibTrans" presStyleCnt="0"/>
      <dgm:spPr/>
    </dgm:pt>
    <dgm:pt modelId="{2CF2CDBF-330B-8444-B922-4A2D3489ABFC}" type="pres">
      <dgm:prSet presAssocID="{8706470C-842D-D042-A9EE-8BA635017A44}" presName="node" presStyleLbl="node1" presStyleIdx="4" presStyleCnt="5" custLinFactNeighborX="-53226" custLinFactNeighborY="-3556">
        <dgm:presLayoutVars>
          <dgm:bulletEnabled val="1"/>
        </dgm:presLayoutVars>
      </dgm:prSet>
      <dgm:spPr>
        <a:prstGeom prst="roundRect">
          <a:avLst/>
        </a:prstGeom>
      </dgm:spPr>
    </dgm:pt>
  </dgm:ptLst>
  <dgm:cxnLst>
    <dgm:cxn modelId="{9127C200-8FC6-3645-AD91-289528A6A5CE}" type="presOf" srcId="{58C07631-2AEC-0C44-A7BD-7562A8FA620E}" destId="{EB172677-71CB-8348-A8BE-AC0A88C34F97}" srcOrd="0" destOrd="0" presId="urn:microsoft.com/office/officeart/2005/8/layout/default"/>
    <dgm:cxn modelId="{97552D18-825D-5E4E-AE5A-746E332A9640}" srcId="{4D8B0422-70A7-1646-87A5-D6D46640BE7D}" destId="{8706470C-842D-D042-A9EE-8BA635017A44}" srcOrd="4" destOrd="0" parTransId="{05611950-9713-9D49-B16C-397ED0C0FBFA}" sibTransId="{E368C52E-6DD1-CC4C-8E7F-B4F52FFC9DDE}"/>
    <dgm:cxn modelId="{DF7F3753-6541-C546-A5A7-40455769DAF4}" srcId="{4D8B0422-70A7-1646-87A5-D6D46640BE7D}" destId="{F91BF433-B571-6B48-808C-2C995FD6A4A8}" srcOrd="0" destOrd="0" parTransId="{1A2BEB21-1DBC-B742-B3C6-B5860509F39B}" sibTransId="{660C09D9-75FA-1342-9734-0F6D97052717}"/>
    <dgm:cxn modelId="{49317175-9AF7-8844-9FFB-EDC449EC62BF}" srcId="{4D8B0422-70A7-1646-87A5-D6D46640BE7D}" destId="{58C07631-2AEC-0C44-A7BD-7562A8FA620E}" srcOrd="3" destOrd="0" parTransId="{A143F793-156D-F942-9AF6-0700E266EA27}" sibTransId="{AD8388BC-AB26-9D49-B839-32BC3FE82478}"/>
    <dgm:cxn modelId="{C2599F77-A133-B14A-9B7A-ABF4CF955EAC}" type="presOf" srcId="{8706470C-842D-D042-A9EE-8BA635017A44}" destId="{2CF2CDBF-330B-8444-B922-4A2D3489ABFC}" srcOrd="0" destOrd="0" presId="urn:microsoft.com/office/officeart/2005/8/layout/default"/>
    <dgm:cxn modelId="{D4BF4BA2-1697-B243-921A-CF5777E87788}" type="presOf" srcId="{4D8B0422-70A7-1646-87A5-D6D46640BE7D}" destId="{D7F60199-7549-8847-96DE-AA5A0D077B64}" srcOrd="0" destOrd="0" presId="urn:microsoft.com/office/officeart/2005/8/layout/default"/>
    <dgm:cxn modelId="{DEE706C2-AFA9-D44D-9C60-33EB0C37054B}" srcId="{4D8B0422-70A7-1646-87A5-D6D46640BE7D}" destId="{39438907-2D7F-9D46-8D83-615A98B64334}" srcOrd="1" destOrd="0" parTransId="{EE01EC86-7234-2A45-94AD-2F692B71F12F}" sibTransId="{8C61F9E8-EC69-9242-A394-E42AB6244C52}"/>
    <dgm:cxn modelId="{28EE55D7-2F47-8E4E-B770-62C6C069BD99}" type="presOf" srcId="{36769E05-565A-6D45-AAA8-05B89DEA3771}" destId="{39A3E104-C586-2742-9830-B4AD325D6B22}" srcOrd="0" destOrd="0" presId="urn:microsoft.com/office/officeart/2005/8/layout/default"/>
    <dgm:cxn modelId="{63F415D8-CE14-DE43-A36E-7A76F8E34352}" srcId="{4D8B0422-70A7-1646-87A5-D6D46640BE7D}" destId="{36769E05-565A-6D45-AAA8-05B89DEA3771}" srcOrd="2" destOrd="0" parTransId="{53F76C36-5931-B440-9B78-F9C0576BD95F}" sibTransId="{8B1EA633-315C-9A42-8AB4-3BFC081031D3}"/>
    <dgm:cxn modelId="{11CAEAEA-D1A2-624C-AD98-B3AE63E55B32}" type="presOf" srcId="{39438907-2D7F-9D46-8D83-615A98B64334}" destId="{37C8A683-DE1F-004F-B999-E50B27C78D45}" srcOrd="0" destOrd="0" presId="urn:microsoft.com/office/officeart/2005/8/layout/default"/>
    <dgm:cxn modelId="{5394CBFB-EB24-E44C-80D3-38293C4E3594}" type="presOf" srcId="{F91BF433-B571-6B48-808C-2C995FD6A4A8}" destId="{BA02F61E-09CD-2647-BCB6-0D77E30948F5}" srcOrd="0" destOrd="0" presId="urn:microsoft.com/office/officeart/2005/8/layout/default"/>
    <dgm:cxn modelId="{415781B6-EA91-E643-81C6-3177797082BD}" type="presParOf" srcId="{D7F60199-7549-8847-96DE-AA5A0D077B64}" destId="{BA02F61E-09CD-2647-BCB6-0D77E30948F5}" srcOrd="0" destOrd="0" presId="urn:microsoft.com/office/officeart/2005/8/layout/default"/>
    <dgm:cxn modelId="{0351CCDA-6F67-074E-9EDA-F4808FC18165}" type="presParOf" srcId="{D7F60199-7549-8847-96DE-AA5A0D077B64}" destId="{7501D67D-27F4-3747-93F2-B2306B9A6A1F}" srcOrd="1" destOrd="0" presId="urn:microsoft.com/office/officeart/2005/8/layout/default"/>
    <dgm:cxn modelId="{D1CDCA51-0B66-9C44-9D1C-4D710625D611}" type="presParOf" srcId="{D7F60199-7549-8847-96DE-AA5A0D077B64}" destId="{37C8A683-DE1F-004F-B999-E50B27C78D45}" srcOrd="2" destOrd="0" presId="urn:microsoft.com/office/officeart/2005/8/layout/default"/>
    <dgm:cxn modelId="{6C8ED51A-8749-BC4A-9467-EF153137D249}" type="presParOf" srcId="{D7F60199-7549-8847-96DE-AA5A0D077B64}" destId="{843AF8D2-83F2-484B-9D18-57E8F6AE2A4A}" srcOrd="3" destOrd="0" presId="urn:microsoft.com/office/officeart/2005/8/layout/default"/>
    <dgm:cxn modelId="{4AC30F00-481D-F44D-9BC9-2F449D187802}" type="presParOf" srcId="{D7F60199-7549-8847-96DE-AA5A0D077B64}" destId="{39A3E104-C586-2742-9830-B4AD325D6B22}" srcOrd="4" destOrd="0" presId="urn:microsoft.com/office/officeart/2005/8/layout/default"/>
    <dgm:cxn modelId="{CD08E22A-D839-7846-BCC0-43914389E7CB}" type="presParOf" srcId="{D7F60199-7549-8847-96DE-AA5A0D077B64}" destId="{644FD8C6-74A3-E64C-85D8-A888B24F0CD6}" srcOrd="5" destOrd="0" presId="urn:microsoft.com/office/officeart/2005/8/layout/default"/>
    <dgm:cxn modelId="{B3C66BA7-D8F7-7841-9F51-982C6B0857FE}" type="presParOf" srcId="{D7F60199-7549-8847-96DE-AA5A0D077B64}" destId="{EB172677-71CB-8348-A8BE-AC0A88C34F97}" srcOrd="6" destOrd="0" presId="urn:microsoft.com/office/officeart/2005/8/layout/default"/>
    <dgm:cxn modelId="{AA86878C-1BCA-1440-9EDB-AD29EB680BB4}" type="presParOf" srcId="{D7F60199-7549-8847-96DE-AA5A0D077B64}" destId="{2085EA03-4D5A-984D-8632-B4690A9977FE}" srcOrd="7" destOrd="0" presId="urn:microsoft.com/office/officeart/2005/8/layout/default"/>
    <dgm:cxn modelId="{D1B596FE-72BF-5542-B99C-E7B27D191DCD}" type="presParOf" srcId="{D7F60199-7549-8847-96DE-AA5A0D077B64}" destId="{2CF2CDBF-330B-8444-B922-4A2D3489ABFC}"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BF1274-C184-4D1C-BBC2-50B3780148F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C31E5A0-CBCD-4D9A-82D3-FF5E67652981}">
      <dgm:prSet/>
      <dgm:spPr/>
      <dgm:t>
        <a:bodyPr/>
        <a:lstStyle/>
        <a:p>
          <a:pPr>
            <a:lnSpc>
              <a:spcPct val="100000"/>
            </a:lnSpc>
          </a:pPr>
          <a:r>
            <a:rPr lang="en-IN" b="1" dirty="0">
              <a:latin typeface="Montserrat" pitchFamily="2" charset="77"/>
            </a:rPr>
            <a:t>Energy Ministry data indicates there are 15 CCS and CCUS projects in various stages of preparation in Indonesia with a combined investment of nearly US$8 billion, including BP’s project. </a:t>
          </a:r>
          <a:endParaRPr lang="en-US" b="1" dirty="0">
            <a:latin typeface="Montserrat" pitchFamily="2" charset="77"/>
          </a:endParaRPr>
        </a:p>
      </dgm:t>
    </dgm:pt>
    <dgm:pt modelId="{326C3D12-E9B5-4C15-8B7B-331B5D76D67A}" type="parTrans" cxnId="{549622FC-9D60-4FD7-8F10-39A7A705B0A3}">
      <dgm:prSet/>
      <dgm:spPr/>
      <dgm:t>
        <a:bodyPr/>
        <a:lstStyle/>
        <a:p>
          <a:endParaRPr lang="en-US"/>
        </a:p>
      </dgm:t>
    </dgm:pt>
    <dgm:pt modelId="{1AE80F86-2AA6-4B01-9C87-A4263A86A5A1}" type="sibTrans" cxnId="{549622FC-9D60-4FD7-8F10-39A7A705B0A3}">
      <dgm:prSet/>
      <dgm:spPr/>
      <dgm:t>
        <a:bodyPr/>
        <a:lstStyle/>
        <a:p>
          <a:endParaRPr lang="en-US"/>
        </a:p>
      </dgm:t>
    </dgm:pt>
    <dgm:pt modelId="{F37E5E89-AEB9-4323-80C2-DF81E5F87E1E}">
      <dgm:prSet/>
      <dgm:spPr/>
      <dgm:t>
        <a:bodyPr/>
        <a:lstStyle/>
        <a:p>
          <a:pPr>
            <a:lnSpc>
              <a:spcPct val="100000"/>
            </a:lnSpc>
          </a:pPr>
          <a:r>
            <a:rPr lang="en-IN" b="1" u="none" dirty="0">
              <a:latin typeface="Montserrat" pitchFamily="2" charset="77"/>
            </a:rPr>
            <a:t>Exxon Mobil plans to invest up to $15bn to develop petrochemical project and carbon capture and storage (CCS) facilities in Indonesia</a:t>
          </a:r>
          <a:endParaRPr lang="en-US" b="1" u="none" dirty="0">
            <a:latin typeface="Montserrat" pitchFamily="2" charset="77"/>
          </a:endParaRPr>
        </a:p>
      </dgm:t>
    </dgm:pt>
    <dgm:pt modelId="{E2CBB484-7A91-483D-84E1-E09D4A293D6D}" type="parTrans" cxnId="{012960CD-D6F6-4C5B-AB23-6079A1D48D06}">
      <dgm:prSet/>
      <dgm:spPr/>
      <dgm:t>
        <a:bodyPr/>
        <a:lstStyle/>
        <a:p>
          <a:endParaRPr lang="en-US"/>
        </a:p>
      </dgm:t>
    </dgm:pt>
    <dgm:pt modelId="{3A8668AA-A604-4CF9-9BD5-0D45CD2AC473}" type="sibTrans" cxnId="{012960CD-D6F6-4C5B-AB23-6079A1D48D06}">
      <dgm:prSet/>
      <dgm:spPr/>
      <dgm:t>
        <a:bodyPr/>
        <a:lstStyle/>
        <a:p>
          <a:endParaRPr lang="en-US"/>
        </a:p>
      </dgm:t>
    </dgm:pt>
    <dgm:pt modelId="{BB907E70-DE1C-4621-9C42-3C62AF857F8D}">
      <dgm:prSet/>
      <dgm:spPr/>
      <dgm:t>
        <a:bodyPr/>
        <a:lstStyle/>
        <a:p>
          <a:pPr>
            <a:lnSpc>
              <a:spcPct val="100000"/>
            </a:lnSpc>
          </a:pPr>
          <a:r>
            <a:rPr lang="en-IN" b="1" i="0" dirty="0">
              <a:latin typeface="Montserrat" pitchFamily="2" charset="77"/>
            </a:rPr>
            <a:t>Indonesian state energy company Pertamina and Exxon also agreed to assess investments of $2bn for the development of CCS facilities utilising two underground basins in the Java Sea.</a:t>
          </a:r>
          <a:endParaRPr lang="en-US" b="1" dirty="0">
            <a:latin typeface="Montserrat" pitchFamily="2" charset="77"/>
          </a:endParaRPr>
        </a:p>
      </dgm:t>
    </dgm:pt>
    <dgm:pt modelId="{C1C4EFD0-F6CA-4A6D-A4BA-C6186EAF9197}" type="parTrans" cxnId="{B539587B-B62A-4141-8C39-CCA547F47E76}">
      <dgm:prSet/>
      <dgm:spPr/>
      <dgm:t>
        <a:bodyPr/>
        <a:lstStyle/>
        <a:p>
          <a:endParaRPr lang="en-US"/>
        </a:p>
      </dgm:t>
    </dgm:pt>
    <dgm:pt modelId="{C6997402-9339-4227-B54E-5AC4513E65B1}" type="sibTrans" cxnId="{B539587B-B62A-4141-8C39-CCA547F47E76}">
      <dgm:prSet/>
      <dgm:spPr/>
      <dgm:t>
        <a:bodyPr/>
        <a:lstStyle/>
        <a:p>
          <a:endParaRPr lang="en-US"/>
        </a:p>
      </dgm:t>
    </dgm:pt>
    <dgm:pt modelId="{C08CA2C5-FF57-4271-BC59-586E1288143B}">
      <dgm:prSet/>
      <dgm:spPr/>
      <dgm:t>
        <a:bodyPr/>
        <a:lstStyle/>
        <a:p>
          <a:pPr>
            <a:lnSpc>
              <a:spcPct val="100000"/>
            </a:lnSpc>
          </a:pPr>
          <a:r>
            <a:rPr lang="en-IN" b="1" i="0" dirty="0">
              <a:latin typeface="Montserrat" pitchFamily="2" charset="77"/>
            </a:rPr>
            <a:t>Pertamina said that the proposed CCS hub will have potential storage capacity of at least three gigatons of carbon dioxide (CO₂).</a:t>
          </a:r>
          <a:endParaRPr lang="en-US" dirty="0">
            <a:latin typeface="Montserrat" pitchFamily="2" charset="77"/>
          </a:endParaRPr>
        </a:p>
      </dgm:t>
    </dgm:pt>
    <dgm:pt modelId="{6F8745D7-7D4D-4D43-9379-22D37232CDB7}" type="parTrans" cxnId="{CF1BD7C2-3EDB-4405-B4EE-648121649F98}">
      <dgm:prSet/>
      <dgm:spPr/>
      <dgm:t>
        <a:bodyPr/>
        <a:lstStyle/>
        <a:p>
          <a:endParaRPr lang="en-US"/>
        </a:p>
      </dgm:t>
    </dgm:pt>
    <dgm:pt modelId="{81D9485B-4AB3-4538-A91A-41C002253E6F}" type="sibTrans" cxnId="{CF1BD7C2-3EDB-4405-B4EE-648121649F98}">
      <dgm:prSet/>
      <dgm:spPr/>
      <dgm:t>
        <a:bodyPr/>
        <a:lstStyle/>
        <a:p>
          <a:endParaRPr lang="en-US"/>
        </a:p>
      </dgm:t>
    </dgm:pt>
    <dgm:pt modelId="{323437DD-C3F7-4C4E-B674-DF01EDF4793C}">
      <dgm:prSet custT="1"/>
      <dgm:spPr/>
      <dgm:t>
        <a:bodyPr/>
        <a:lstStyle/>
        <a:p>
          <a:pPr>
            <a:lnSpc>
              <a:spcPct val="100000"/>
            </a:lnSpc>
          </a:pPr>
          <a:r>
            <a:rPr lang="en-IN" sz="1300" b="1" dirty="0">
              <a:latin typeface="Montserrat" pitchFamily="2" charset="77"/>
            </a:rPr>
            <a:t>BP  expects that completion for Tangguh is targeted for 2026 or 2027 and, by that time, 4 million metric tons of carbon dioxide will be injected back into the reservoir annually, with the amount reaching a total of up to 25 million metric tons of carbon dioxide by 2035 and 33 million metric tons by 2045.</a:t>
          </a:r>
          <a:endParaRPr lang="en-US" sz="1300" dirty="0">
            <a:latin typeface="Montserrat" pitchFamily="2" charset="77"/>
          </a:endParaRPr>
        </a:p>
      </dgm:t>
    </dgm:pt>
    <dgm:pt modelId="{AC1D5112-D3B0-4617-8F2C-B135C1743864}" type="parTrans" cxnId="{8FBD1CBA-99A6-458C-A270-889946602DF1}">
      <dgm:prSet/>
      <dgm:spPr/>
      <dgm:t>
        <a:bodyPr/>
        <a:lstStyle/>
        <a:p>
          <a:endParaRPr lang="en-US"/>
        </a:p>
      </dgm:t>
    </dgm:pt>
    <dgm:pt modelId="{931BFB61-084D-42AD-9138-497172FBA005}" type="sibTrans" cxnId="{8FBD1CBA-99A6-458C-A270-889946602DF1}">
      <dgm:prSet/>
      <dgm:spPr/>
      <dgm:t>
        <a:bodyPr/>
        <a:lstStyle/>
        <a:p>
          <a:endParaRPr lang="en-US"/>
        </a:p>
      </dgm:t>
    </dgm:pt>
    <dgm:pt modelId="{4673CEF7-2DFF-497D-BD42-FB76F404644C}">
      <dgm:prSet custT="1"/>
      <dgm:spPr/>
      <dgm:t>
        <a:bodyPr/>
        <a:lstStyle/>
        <a:p>
          <a:pPr>
            <a:lnSpc>
              <a:spcPct val="100000"/>
            </a:lnSpc>
          </a:pPr>
          <a:r>
            <a:rPr lang="en-IN" sz="1400" b="1" dirty="0">
              <a:latin typeface="Montserrat" pitchFamily="2" charset="77"/>
            </a:rPr>
            <a:t>He added that through enhanced gas recovery and by sequestering the carbon dioxide, Tangguh operators will potentially gain up to 300 billion cubic feet of incremental gas in 2035 and as much as 520 billion cubic feet in 2045.</a:t>
          </a:r>
          <a:endParaRPr lang="en-US" sz="1400" dirty="0">
            <a:latin typeface="Montserrat" pitchFamily="2" charset="77"/>
          </a:endParaRPr>
        </a:p>
      </dgm:t>
    </dgm:pt>
    <dgm:pt modelId="{6FA623D3-E48E-456D-8833-F9980BCD0801}" type="parTrans" cxnId="{3FB3F924-B9B1-470C-9960-8C1BD445A8CF}">
      <dgm:prSet/>
      <dgm:spPr/>
      <dgm:t>
        <a:bodyPr/>
        <a:lstStyle/>
        <a:p>
          <a:endParaRPr lang="en-US"/>
        </a:p>
      </dgm:t>
    </dgm:pt>
    <dgm:pt modelId="{B8793D23-C268-4D72-8117-D018D36A4EA5}" type="sibTrans" cxnId="{3FB3F924-B9B1-470C-9960-8C1BD445A8CF}">
      <dgm:prSet/>
      <dgm:spPr/>
      <dgm:t>
        <a:bodyPr/>
        <a:lstStyle/>
        <a:p>
          <a:endParaRPr lang="en-US"/>
        </a:p>
      </dgm:t>
    </dgm:pt>
    <dgm:pt modelId="{A7EFBECA-EB74-4258-B817-CE167ADECE0F}">
      <dgm:prSet custT="1"/>
      <dgm:spPr/>
      <dgm:t>
        <a:bodyPr/>
        <a:lstStyle/>
        <a:p>
          <a:pPr>
            <a:lnSpc>
              <a:spcPct val="100000"/>
            </a:lnSpc>
          </a:pPr>
          <a:r>
            <a:rPr lang="en-IN" sz="1200" b="1" dirty="0">
              <a:latin typeface="Montserrat" pitchFamily="2" charset="77"/>
            </a:rPr>
            <a:t>Tangguh is the largest gas producer in Indonesia, generating 1.4 billion standard cubic feet of gas per day, or up to 20% of the country's daily gas production. BP and its partners are working on increasing Tangguh's production capacity to 2.1 billion standard cubic feet of gas per day.</a:t>
          </a:r>
          <a:endParaRPr lang="en-US" sz="1200" dirty="0">
            <a:latin typeface="Montserrat" pitchFamily="2" charset="77"/>
          </a:endParaRPr>
        </a:p>
      </dgm:t>
    </dgm:pt>
    <dgm:pt modelId="{EABDB2A0-1A62-4734-98F5-7A8BD1D0CD37}" type="parTrans" cxnId="{18104289-F9C4-4BA2-9AA6-1C3746357381}">
      <dgm:prSet/>
      <dgm:spPr/>
      <dgm:t>
        <a:bodyPr/>
        <a:lstStyle/>
        <a:p>
          <a:endParaRPr lang="en-US"/>
        </a:p>
      </dgm:t>
    </dgm:pt>
    <dgm:pt modelId="{176B1EFF-DD92-4320-AC66-7A1855DDB4D8}" type="sibTrans" cxnId="{18104289-F9C4-4BA2-9AA6-1C3746357381}">
      <dgm:prSet/>
      <dgm:spPr/>
      <dgm:t>
        <a:bodyPr/>
        <a:lstStyle/>
        <a:p>
          <a:endParaRPr lang="en-US"/>
        </a:p>
      </dgm:t>
    </dgm:pt>
    <dgm:pt modelId="{898BAEDA-DFD7-42C3-B4EA-BA7826815702}" type="pres">
      <dgm:prSet presAssocID="{4CBF1274-C184-4D1C-BBC2-50B3780148F6}" presName="root" presStyleCnt="0">
        <dgm:presLayoutVars>
          <dgm:dir/>
          <dgm:resizeHandles val="exact"/>
        </dgm:presLayoutVars>
      </dgm:prSet>
      <dgm:spPr/>
    </dgm:pt>
    <dgm:pt modelId="{ED0B56F8-BE8E-465D-BD8D-2B08F8CBA745}" type="pres">
      <dgm:prSet presAssocID="{2C31E5A0-CBCD-4D9A-82D3-FF5E67652981}" presName="compNode" presStyleCnt="0"/>
      <dgm:spPr/>
    </dgm:pt>
    <dgm:pt modelId="{D9332FC6-70CB-4CF8-A688-7EA10D548EB7}" type="pres">
      <dgm:prSet presAssocID="{2C31E5A0-CBCD-4D9A-82D3-FF5E67652981}" presName="bgRect" presStyleLbl="bgShp" presStyleIdx="0" presStyleCnt="7" custLinFactNeighborX="1120" custLinFactNeighborY="6724"/>
      <dgm:spPr/>
    </dgm:pt>
    <dgm:pt modelId="{3430B171-8B3E-4441-822F-B911DF065B4A}" type="pres">
      <dgm:prSet presAssocID="{2C31E5A0-CBCD-4D9A-82D3-FF5E6765298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indmill"/>
        </a:ext>
      </dgm:extLst>
    </dgm:pt>
    <dgm:pt modelId="{6BBDEE43-5CE5-47FF-938B-E888ACF6830B}" type="pres">
      <dgm:prSet presAssocID="{2C31E5A0-CBCD-4D9A-82D3-FF5E67652981}" presName="spaceRect" presStyleCnt="0"/>
      <dgm:spPr/>
    </dgm:pt>
    <dgm:pt modelId="{1B3B07DC-EF0D-4541-91C8-1BBE4A95E4CD}" type="pres">
      <dgm:prSet presAssocID="{2C31E5A0-CBCD-4D9A-82D3-FF5E67652981}" presName="parTx" presStyleLbl="revTx" presStyleIdx="0" presStyleCnt="7">
        <dgm:presLayoutVars>
          <dgm:chMax val="0"/>
          <dgm:chPref val="0"/>
        </dgm:presLayoutVars>
      </dgm:prSet>
      <dgm:spPr/>
    </dgm:pt>
    <dgm:pt modelId="{037BF3AD-4F35-42AE-B76E-1A1DF1AB811A}" type="pres">
      <dgm:prSet presAssocID="{1AE80F86-2AA6-4B01-9C87-A4263A86A5A1}" presName="sibTrans" presStyleCnt="0"/>
      <dgm:spPr/>
    </dgm:pt>
    <dgm:pt modelId="{207E46AA-7EA3-4A61-A8DA-F6DE268AD719}" type="pres">
      <dgm:prSet presAssocID="{F37E5E89-AEB9-4323-80C2-DF81E5F87E1E}" presName="compNode" presStyleCnt="0"/>
      <dgm:spPr/>
    </dgm:pt>
    <dgm:pt modelId="{A2EA84C2-E46B-4B5B-96C0-630B712EB8FE}" type="pres">
      <dgm:prSet presAssocID="{F37E5E89-AEB9-4323-80C2-DF81E5F87E1E}" presName="bgRect" presStyleLbl="bgShp" presStyleIdx="1" presStyleCnt="7" custLinFactNeighborX="1120" custLinFactNeighborY="15250"/>
      <dgm:spPr/>
    </dgm:pt>
    <dgm:pt modelId="{A22CCE2B-3FC9-4676-B74E-41D3B54B8F2B}" type="pres">
      <dgm:prSet presAssocID="{F37E5E89-AEB9-4323-80C2-DF81E5F87E1E}"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edicine"/>
        </a:ext>
      </dgm:extLst>
    </dgm:pt>
    <dgm:pt modelId="{D30FE306-46BE-4D25-BF03-ED54CA97AC2A}" type="pres">
      <dgm:prSet presAssocID="{F37E5E89-AEB9-4323-80C2-DF81E5F87E1E}" presName="spaceRect" presStyleCnt="0"/>
      <dgm:spPr/>
    </dgm:pt>
    <dgm:pt modelId="{56C02382-12C3-4C8C-ACF0-863477F1311A}" type="pres">
      <dgm:prSet presAssocID="{F37E5E89-AEB9-4323-80C2-DF81E5F87E1E}" presName="parTx" presStyleLbl="revTx" presStyleIdx="1" presStyleCnt="7">
        <dgm:presLayoutVars>
          <dgm:chMax val="0"/>
          <dgm:chPref val="0"/>
        </dgm:presLayoutVars>
      </dgm:prSet>
      <dgm:spPr/>
    </dgm:pt>
    <dgm:pt modelId="{AAE991B2-5E51-41DA-9D21-458E5942A39C}" type="pres">
      <dgm:prSet presAssocID="{3A8668AA-A604-4CF9-9BD5-0D45CD2AC473}" presName="sibTrans" presStyleCnt="0"/>
      <dgm:spPr/>
    </dgm:pt>
    <dgm:pt modelId="{AB1E6B55-6991-4D20-B4D9-59840F3668C2}" type="pres">
      <dgm:prSet presAssocID="{BB907E70-DE1C-4621-9C42-3C62AF857F8D}" presName="compNode" presStyleCnt="0"/>
      <dgm:spPr/>
    </dgm:pt>
    <dgm:pt modelId="{FD7623BE-01FD-4936-86CE-25C2E6452116}" type="pres">
      <dgm:prSet presAssocID="{BB907E70-DE1C-4621-9C42-3C62AF857F8D}" presName="bgRect" presStyleLbl="bgShp" presStyleIdx="2" presStyleCnt="7" custLinFactNeighborX="1120" custLinFactNeighborY="9200"/>
      <dgm:spPr/>
    </dgm:pt>
    <dgm:pt modelId="{800026F3-9461-40DE-8BE1-C5C7F8C6F8E1}" type="pres">
      <dgm:prSet presAssocID="{BB907E70-DE1C-4621-9C42-3C62AF857F8D}"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ity"/>
        </a:ext>
      </dgm:extLst>
    </dgm:pt>
    <dgm:pt modelId="{0E68167E-2A48-4486-AC80-873BF07D0261}" type="pres">
      <dgm:prSet presAssocID="{BB907E70-DE1C-4621-9C42-3C62AF857F8D}" presName="spaceRect" presStyleCnt="0"/>
      <dgm:spPr/>
    </dgm:pt>
    <dgm:pt modelId="{3E271B4D-48AE-495C-9B6F-F0A965500D5B}" type="pres">
      <dgm:prSet presAssocID="{BB907E70-DE1C-4621-9C42-3C62AF857F8D}" presName="parTx" presStyleLbl="revTx" presStyleIdx="2" presStyleCnt="7">
        <dgm:presLayoutVars>
          <dgm:chMax val="0"/>
          <dgm:chPref val="0"/>
        </dgm:presLayoutVars>
      </dgm:prSet>
      <dgm:spPr/>
    </dgm:pt>
    <dgm:pt modelId="{3DDC0793-F770-4C06-AC05-46FCA3B6212F}" type="pres">
      <dgm:prSet presAssocID="{C6997402-9339-4227-B54E-5AC4513E65B1}" presName="sibTrans" presStyleCnt="0"/>
      <dgm:spPr/>
    </dgm:pt>
    <dgm:pt modelId="{3BD32C8A-23B7-4A07-996F-0838F27A57DC}" type="pres">
      <dgm:prSet presAssocID="{C08CA2C5-FF57-4271-BC59-586E1288143B}" presName="compNode" presStyleCnt="0"/>
      <dgm:spPr/>
    </dgm:pt>
    <dgm:pt modelId="{9B66307F-F47E-47FD-AEBE-E524602B1FC4}" type="pres">
      <dgm:prSet presAssocID="{C08CA2C5-FF57-4271-BC59-586E1288143B}" presName="bgRect" presStyleLbl="bgShp" presStyleIdx="3" presStyleCnt="7" custLinFactNeighborX="1120" custLinFactNeighborY="10438"/>
      <dgm:spPr/>
    </dgm:pt>
    <dgm:pt modelId="{DF2857CE-DE10-4CA8-89DF-921AA703230F}" type="pres">
      <dgm:prSet presAssocID="{C08CA2C5-FF57-4271-BC59-586E1288143B}"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chart"/>
        </a:ext>
      </dgm:extLst>
    </dgm:pt>
    <dgm:pt modelId="{169D4BE1-74E2-41CF-BC3A-56439EF6BF76}" type="pres">
      <dgm:prSet presAssocID="{C08CA2C5-FF57-4271-BC59-586E1288143B}" presName="spaceRect" presStyleCnt="0"/>
      <dgm:spPr/>
    </dgm:pt>
    <dgm:pt modelId="{E3BD7182-C654-4686-98A7-D1289414DCEC}" type="pres">
      <dgm:prSet presAssocID="{C08CA2C5-FF57-4271-BC59-586E1288143B}" presName="parTx" presStyleLbl="revTx" presStyleIdx="3" presStyleCnt="7">
        <dgm:presLayoutVars>
          <dgm:chMax val="0"/>
          <dgm:chPref val="0"/>
        </dgm:presLayoutVars>
      </dgm:prSet>
      <dgm:spPr/>
    </dgm:pt>
    <dgm:pt modelId="{BAEA2F89-B29A-4FB1-A3D8-B30080A50679}" type="pres">
      <dgm:prSet presAssocID="{81D9485B-4AB3-4538-A91A-41C002253E6F}" presName="sibTrans" presStyleCnt="0"/>
      <dgm:spPr/>
    </dgm:pt>
    <dgm:pt modelId="{237673BD-3270-4F9A-8A2D-2BA2760DB037}" type="pres">
      <dgm:prSet presAssocID="{323437DD-C3F7-4C4E-B674-DF01EDF4793C}" presName="compNode" presStyleCnt="0"/>
      <dgm:spPr/>
    </dgm:pt>
    <dgm:pt modelId="{438A9CC6-EB74-4B65-8419-93A00D1326FC}" type="pres">
      <dgm:prSet presAssocID="{323437DD-C3F7-4C4E-B674-DF01EDF4793C}" presName="bgRect" presStyleLbl="bgShp" presStyleIdx="4" presStyleCnt="7" custScaleY="150529" custLinFactNeighborY="8375"/>
      <dgm:spPr/>
    </dgm:pt>
    <dgm:pt modelId="{C44CBE23-34EC-4122-9624-F273334A4442}" type="pres">
      <dgm:prSet presAssocID="{323437DD-C3F7-4C4E-B674-DF01EDF4793C}"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Earth Globe Americas"/>
        </a:ext>
      </dgm:extLst>
    </dgm:pt>
    <dgm:pt modelId="{5644C30F-A45C-42F0-8097-2916246F39A7}" type="pres">
      <dgm:prSet presAssocID="{323437DD-C3F7-4C4E-B674-DF01EDF4793C}" presName="spaceRect" presStyleCnt="0"/>
      <dgm:spPr/>
    </dgm:pt>
    <dgm:pt modelId="{26D632D3-85CA-40B3-B900-147909AC8183}" type="pres">
      <dgm:prSet presAssocID="{323437DD-C3F7-4C4E-B674-DF01EDF4793C}" presName="parTx" presStyleLbl="revTx" presStyleIdx="4" presStyleCnt="7">
        <dgm:presLayoutVars>
          <dgm:chMax val="0"/>
          <dgm:chPref val="0"/>
        </dgm:presLayoutVars>
      </dgm:prSet>
      <dgm:spPr/>
    </dgm:pt>
    <dgm:pt modelId="{36E2CA9A-9489-4B02-9CBA-431B6B3BE934}" type="pres">
      <dgm:prSet presAssocID="{931BFB61-084D-42AD-9138-497172FBA005}" presName="sibTrans" presStyleCnt="0"/>
      <dgm:spPr/>
    </dgm:pt>
    <dgm:pt modelId="{AF4D410E-58B4-40F2-946F-D78D2937975F}" type="pres">
      <dgm:prSet presAssocID="{4673CEF7-2DFF-497D-BD42-FB76F404644C}" presName="compNode" presStyleCnt="0"/>
      <dgm:spPr/>
    </dgm:pt>
    <dgm:pt modelId="{ABFB94F0-E884-4234-87F8-3B617E272D08}" type="pres">
      <dgm:prSet presAssocID="{4673CEF7-2DFF-497D-BD42-FB76F404644C}" presName="bgRect" presStyleLbl="bgShp" presStyleIdx="5" presStyleCnt="7" custScaleY="140727"/>
      <dgm:spPr/>
    </dgm:pt>
    <dgm:pt modelId="{374E1A8A-7D4B-4E95-8100-914C38B1BC67}" type="pres">
      <dgm:prSet presAssocID="{4673CEF7-2DFF-497D-BD42-FB76F404644C}"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Fire"/>
        </a:ext>
      </dgm:extLst>
    </dgm:pt>
    <dgm:pt modelId="{0E93216C-832D-471C-9971-F4D89AC643D1}" type="pres">
      <dgm:prSet presAssocID="{4673CEF7-2DFF-497D-BD42-FB76F404644C}" presName="spaceRect" presStyleCnt="0"/>
      <dgm:spPr/>
    </dgm:pt>
    <dgm:pt modelId="{8722C1CE-B993-40A9-A805-B34FA746A328}" type="pres">
      <dgm:prSet presAssocID="{4673CEF7-2DFF-497D-BD42-FB76F404644C}" presName="parTx" presStyleLbl="revTx" presStyleIdx="5" presStyleCnt="7">
        <dgm:presLayoutVars>
          <dgm:chMax val="0"/>
          <dgm:chPref val="0"/>
        </dgm:presLayoutVars>
      </dgm:prSet>
      <dgm:spPr/>
    </dgm:pt>
    <dgm:pt modelId="{0BA6C314-2894-499B-97B1-B8E95131D312}" type="pres">
      <dgm:prSet presAssocID="{B8793D23-C268-4D72-8117-D018D36A4EA5}" presName="sibTrans" presStyleCnt="0"/>
      <dgm:spPr/>
    </dgm:pt>
    <dgm:pt modelId="{BB788618-4B4A-46B4-ABDE-B9796F903569}" type="pres">
      <dgm:prSet presAssocID="{A7EFBECA-EB74-4258-B817-CE167ADECE0F}" presName="compNode" presStyleCnt="0"/>
      <dgm:spPr/>
    </dgm:pt>
    <dgm:pt modelId="{FEDFF781-8229-438A-8182-E258C9BD6FD2}" type="pres">
      <dgm:prSet presAssocID="{A7EFBECA-EB74-4258-B817-CE167ADECE0F}" presName="bgRect" presStyleLbl="bgShp" presStyleIdx="6" presStyleCnt="7"/>
      <dgm:spPr/>
    </dgm:pt>
    <dgm:pt modelId="{3425ACED-79E1-484B-B76A-1AB64D4C1D83}" type="pres">
      <dgm:prSet presAssocID="{A7EFBECA-EB74-4258-B817-CE167ADECE0F}"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Factory"/>
        </a:ext>
      </dgm:extLst>
    </dgm:pt>
    <dgm:pt modelId="{4753D167-BFA2-49CD-82FE-AD471DC1F58A}" type="pres">
      <dgm:prSet presAssocID="{A7EFBECA-EB74-4258-B817-CE167ADECE0F}" presName="spaceRect" presStyleCnt="0"/>
      <dgm:spPr/>
    </dgm:pt>
    <dgm:pt modelId="{292EA16E-8FEC-4BB9-8CFF-7223548D9940}" type="pres">
      <dgm:prSet presAssocID="{A7EFBECA-EB74-4258-B817-CE167ADECE0F}" presName="parTx" presStyleLbl="revTx" presStyleIdx="6" presStyleCnt="7">
        <dgm:presLayoutVars>
          <dgm:chMax val="0"/>
          <dgm:chPref val="0"/>
        </dgm:presLayoutVars>
      </dgm:prSet>
      <dgm:spPr/>
    </dgm:pt>
  </dgm:ptLst>
  <dgm:cxnLst>
    <dgm:cxn modelId="{3FB3F924-B9B1-470C-9960-8C1BD445A8CF}" srcId="{4CBF1274-C184-4D1C-BBC2-50B3780148F6}" destId="{4673CEF7-2DFF-497D-BD42-FB76F404644C}" srcOrd="5" destOrd="0" parTransId="{6FA623D3-E48E-456D-8833-F9980BCD0801}" sibTransId="{B8793D23-C268-4D72-8117-D018D36A4EA5}"/>
    <dgm:cxn modelId="{B0E49C34-A59C-4143-A6BC-FB15578A2EE2}" type="presOf" srcId="{4CBF1274-C184-4D1C-BBC2-50B3780148F6}" destId="{898BAEDA-DFD7-42C3-B4EA-BA7826815702}" srcOrd="0" destOrd="0" presId="urn:microsoft.com/office/officeart/2018/2/layout/IconVerticalSolidList"/>
    <dgm:cxn modelId="{11690C59-43E5-465C-BD8B-23E1A8BB0EB1}" type="presOf" srcId="{2C31E5A0-CBCD-4D9A-82D3-FF5E67652981}" destId="{1B3B07DC-EF0D-4541-91C8-1BBE4A95E4CD}" srcOrd="0" destOrd="0" presId="urn:microsoft.com/office/officeart/2018/2/layout/IconVerticalSolidList"/>
    <dgm:cxn modelId="{6429536B-EF16-4480-8040-73270A0C421E}" type="presOf" srcId="{A7EFBECA-EB74-4258-B817-CE167ADECE0F}" destId="{292EA16E-8FEC-4BB9-8CFF-7223548D9940}" srcOrd="0" destOrd="0" presId="urn:microsoft.com/office/officeart/2018/2/layout/IconVerticalSolidList"/>
    <dgm:cxn modelId="{B539587B-B62A-4141-8C39-CCA547F47E76}" srcId="{4CBF1274-C184-4D1C-BBC2-50B3780148F6}" destId="{BB907E70-DE1C-4621-9C42-3C62AF857F8D}" srcOrd="2" destOrd="0" parTransId="{C1C4EFD0-F6CA-4A6D-A4BA-C6186EAF9197}" sibTransId="{C6997402-9339-4227-B54E-5AC4513E65B1}"/>
    <dgm:cxn modelId="{5722F283-7EF3-4780-9232-CD40C791C286}" type="presOf" srcId="{4673CEF7-2DFF-497D-BD42-FB76F404644C}" destId="{8722C1CE-B993-40A9-A805-B34FA746A328}" srcOrd="0" destOrd="0" presId="urn:microsoft.com/office/officeart/2018/2/layout/IconVerticalSolidList"/>
    <dgm:cxn modelId="{18104289-F9C4-4BA2-9AA6-1C3746357381}" srcId="{4CBF1274-C184-4D1C-BBC2-50B3780148F6}" destId="{A7EFBECA-EB74-4258-B817-CE167ADECE0F}" srcOrd="6" destOrd="0" parTransId="{EABDB2A0-1A62-4734-98F5-7A8BD1D0CD37}" sibTransId="{176B1EFF-DD92-4320-AC66-7A1855DDB4D8}"/>
    <dgm:cxn modelId="{077F7891-170C-4A27-93AF-6CE3CF84F63A}" type="presOf" srcId="{323437DD-C3F7-4C4E-B674-DF01EDF4793C}" destId="{26D632D3-85CA-40B3-B900-147909AC8183}" srcOrd="0" destOrd="0" presId="urn:microsoft.com/office/officeart/2018/2/layout/IconVerticalSolidList"/>
    <dgm:cxn modelId="{2CA256A7-9F6B-42CA-AECE-21A36E314FB8}" type="presOf" srcId="{F37E5E89-AEB9-4323-80C2-DF81E5F87E1E}" destId="{56C02382-12C3-4C8C-ACF0-863477F1311A}" srcOrd="0" destOrd="0" presId="urn:microsoft.com/office/officeart/2018/2/layout/IconVerticalSolidList"/>
    <dgm:cxn modelId="{8FBD1CBA-99A6-458C-A270-889946602DF1}" srcId="{4CBF1274-C184-4D1C-BBC2-50B3780148F6}" destId="{323437DD-C3F7-4C4E-B674-DF01EDF4793C}" srcOrd="4" destOrd="0" parTransId="{AC1D5112-D3B0-4617-8F2C-B135C1743864}" sibTransId="{931BFB61-084D-42AD-9138-497172FBA005}"/>
    <dgm:cxn modelId="{AA1480BA-146B-4D6C-BEF1-311CEF222ECD}" type="presOf" srcId="{BB907E70-DE1C-4621-9C42-3C62AF857F8D}" destId="{3E271B4D-48AE-495C-9B6F-F0A965500D5B}" srcOrd="0" destOrd="0" presId="urn:microsoft.com/office/officeart/2018/2/layout/IconVerticalSolidList"/>
    <dgm:cxn modelId="{CF1BD7C2-3EDB-4405-B4EE-648121649F98}" srcId="{4CBF1274-C184-4D1C-BBC2-50B3780148F6}" destId="{C08CA2C5-FF57-4271-BC59-586E1288143B}" srcOrd="3" destOrd="0" parTransId="{6F8745D7-7D4D-4D43-9379-22D37232CDB7}" sibTransId="{81D9485B-4AB3-4538-A91A-41C002253E6F}"/>
    <dgm:cxn modelId="{012960CD-D6F6-4C5B-AB23-6079A1D48D06}" srcId="{4CBF1274-C184-4D1C-BBC2-50B3780148F6}" destId="{F37E5E89-AEB9-4323-80C2-DF81E5F87E1E}" srcOrd="1" destOrd="0" parTransId="{E2CBB484-7A91-483D-84E1-E09D4A293D6D}" sibTransId="{3A8668AA-A604-4CF9-9BD5-0D45CD2AC473}"/>
    <dgm:cxn modelId="{9CCA08D3-F954-47DA-847D-BA8648CD509C}" type="presOf" srcId="{C08CA2C5-FF57-4271-BC59-586E1288143B}" destId="{E3BD7182-C654-4686-98A7-D1289414DCEC}" srcOrd="0" destOrd="0" presId="urn:microsoft.com/office/officeart/2018/2/layout/IconVerticalSolidList"/>
    <dgm:cxn modelId="{549622FC-9D60-4FD7-8F10-39A7A705B0A3}" srcId="{4CBF1274-C184-4D1C-BBC2-50B3780148F6}" destId="{2C31E5A0-CBCD-4D9A-82D3-FF5E67652981}" srcOrd="0" destOrd="0" parTransId="{326C3D12-E9B5-4C15-8B7B-331B5D76D67A}" sibTransId="{1AE80F86-2AA6-4B01-9C87-A4263A86A5A1}"/>
    <dgm:cxn modelId="{1FDFFFE4-9357-4CCD-B230-F15C6DBEFF83}" type="presParOf" srcId="{898BAEDA-DFD7-42C3-B4EA-BA7826815702}" destId="{ED0B56F8-BE8E-465D-BD8D-2B08F8CBA745}" srcOrd="0" destOrd="0" presId="urn:microsoft.com/office/officeart/2018/2/layout/IconVerticalSolidList"/>
    <dgm:cxn modelId="{BDEFB6FB-6C74-43A9-9CA0-09508AB48672}" type="presParOf" srcId="{ED0B56F8-BE8E-465D-BD8D-2B08F8CBA745}" destId="{D9332FC6-70CB-4CF8-A688-7EA10D548EB7}" srcOrd="0" destOrd="0" presId="urn:microsoft.com/office/officeart/2018/2/layout/IconVerticalSolidList"/>
    <dgm:cxn modelId="{639A410E-1AAB-477F-9010-B801553CB322}" type="presParOf" srcId="{ED0B56F8-BE8E-465D-BD8D-2B08F8CBA745}" destId="{3430B171-8B3E-4441-822F-B911DF065B4A}" srcOrd="1" destOrd="0" presId="urn:microsoft.com/office/officeart/2018/2/layout/IconVerticalSolidList"/>
    <dgm:cxn modelId="{930B07D4-E49C-4882-BC7C-D44233D62411}" type="presParOf" srcId="{ED0B56F8-BE8E-465D-BD8D-2B08F8CBA745}" destId="{6BBDEE43-5CE5-47FF-938B-E888ACF6830B}" srcOrd="2" destOrd="0" presId="urn:microsoft.com/office/officeart/2018/2/layout/IconVerticalSolidList"/>
    <dgm:cxn modelId="{85D3FBBE-770A-4AFE-9A03-835F5A036DAD}" type="presParOf" srcId="{ED0B56F8-BE8E-465D-BD8D-2B08F8CBA745}" destId="{1B3B07DC-EF0D-4541-91C8-1BBE4A95E4CD}" srcOrd="3" destOrd="0" presId="urn:microsoft.com/office/officeart/2018/2/layout/IconVerticalSolidList"/>
    <dgm:cxn modelId="{9FEA60F7-B022-4561-91CA-084AAF9307FA}" type="presParOf" srcId="{898BAEDA-DFD7-42C3-B4EA-BA7826815702}" destId="{037BF3AD-4F35-42AE-B76E-1A1DF1AB811A}" srcOrd="1" destOrd="0" presId="urn:microsoft.com/office/officeart/2018/2/layout/IconVerticalSolidList"/>
    <dgm:cxn modelId="{7F78EAC0-18F6-4B34-8229-07240AA15008}" type="presParOf" srcId="{898BAEDA-DFD7-42C3-B4EA-BA7826815702}" destId="{207E46AA-7EA3-4A61-A8DA-F6DE268AD719}" srcOrd="2" destOrd="0" presId="urn:microsoft.com/office/officeart/2018/2/layout/IconVerticalSolidList"/>
    <dgm:cxn modelId="{041F76C0-4099-4D36-8038-0F62C5B63933}" type="presParOf" srcId="{207E46AA-7EA3-4A61-A8DA-F6DE268AD719}" destId="{A2EA84C2-E46B-4B5B-96C0-630B712EB8FE}" srcOrd="0" destOrd="0" presId="urn:microsoft.com/office/officeart/2018/2/layout/IconVerticalSolidList"/>
    <dgm:cxn modelId="{0E11A092-3459-452F-8D08-6AB801CC4B19}" type="presParOf" srcId="{207E46AA-7EA3-4A61-A8DA-F6DE268AD719}" destId="{A22CCE2B-3FC9-4676-B74E-41D3B54B8F2B}" srcOrd="1" destOrd="0" presId="urn:microsoft.com/office/officeart/2018/2/layout/IconVerticalSolidList"/>
    <dgm:cxn modelId="{6851B9BC-0C00-4668-8E3C-1DE3023D1C29}" type="presParOf" srcId="{207E46AA-7EA3-4A61-A8DA-F6DE268AD719}" destId="{D30FE306-46BE-4D25-BF03-ED54CA97AC2A}" srcOrd="2" destOrd="0" presId="urn:microsoft.com/office/officeart/2018/2/layout/IconVerticalSolidList"/>
    <dgm:cxn modelId="{14AA0F40-E9CD-42F2-AE45-61A5CA03FDF5}" type="presParOf" srcId="{207E46AA-7EA3-4A61-A8DA-F6DE268AD719}" destId="{56C02382-12C3-4C8C-ACF0-863477F1311A}" srcOrd="3" destOrd="0" presId="urn:microsoft.com/office/officeart/2018/2/layout/IconVerticalSolidList"/>
    <dgm:cxn modelId="{B985D057-F359-4D52-B7EB-296D87307486}" type="presParOf" srcId="{898BAEDA-DFD7-42C3-B4EA-BA7826815702}" destId="{AAE991B2-5E51-41DA-9D21-458E5942A39C}" srcOrd="3" destOrd="0" presId="urn:microsoft.com/office/officeart/2018/2/layout/IconVerticalSolidList"/>
    <dgm:cxn modelId="{DCAFC2E5-30BD-4707-8089-9BDDA8E18330}" type="presParOf" srcId="{898BAEDA-DFD7-42C3-B4EA-BA7826815702}" destId="{AB1E6B55-6991-4D20-B4D9-59840F3668C2}" srcOrd="4" destOrd="0" presId="urn:microsoft.com/office/officeart/2018/2/layout/IconVerticalSolidList"/>
    <dgm:cxn modelId="{C43DA67B-416A-4168-BCAD-7D15F2561006}" type="presParOf" srcId="{AB1E6B55-6991-4D20-B4D9-59840F3668C2}" destId="{FD7623BE-01FD-4936-86CE-25C2E6452116}" srcOrd="0" destOrd="0" presId="urn:microsoft.com/office/officeart/2018/2/layout/IconVerticalSolidList"/>
    <dgm:cxn modelId="{42A4AFDA-C62F-4ACD-A03C-93DAB3207DC6}" type="presParOf" srcId="{AB1E6B55-6991-4D20-B4D9-59840F3668C2}" destId="{800026F3-9461-40DE-8BE1-C5C7F8C6F8E1}" srcOrd="1" destOrd="0" presId="urn:microsoft.com/office/officeart/2018/2/layout/IconVerticalSolidList"/>
    <dgm:cxn modelId="{8EEE90A8-2E46-40AF-94BD-B1A92EE82FAD}" type="presParOf" srcId="{AB1E6B55-6991-4D20-B4D9-59840F3668C2}" destId="{0E68167E-2A48-4486-AC80-873BF07D0261}" srcOrd="2" destOrd="0" presId="urn:microsoft.com/office/officeart/2018/2/layout/IconVerticalSolidList"/>
    <dgm:cxn modelId="{B199594A-EF33-442B-8DCE-D653B1D39C77}" type="presParOf" srcId="{AB1E6B55-6991-4D20-B4D9-59840F3668C2}" destId="{3E271B4D-48AE-495C-9B6F-F0A965500D5B}" srcOrd="3" destOrd="0" presId="urn:microsoft.com/office/officeart/2018/2/layout/IconVerticalSolidList"/>
    <dgm:cxn modelId="{03027AE5-2DE1-4C96-9FF1-AF1B439EDDE4}" type="presParOf" srcId="{898BAEDA-DFD7-42C3-B4EA-BA7826815702}" destId="{3DDC0793-F770-4C06-AC05-46FCA3B6212F}" srcOrd="5" destOrd="0" presId="urn:microsoft.com/office/officeart/2018/2/layout/IconVerticalSolidList"/>
    <dgm:cxn modelId="{DC3A68AA-F065-465D-8DDE-D4C8CF712F52}" type="presParOf" srcId="{898BAEDA-DFD7-42C3-B4EA-BA7826815702}" destId="{3BD32C8A-23B7-4A07-996F-0838F27A57DC}" srcOrd="6" destOrd="0" presId="urn:microsoft.com/office/officeart/2018/2/layout/IconVerticalSolidList"/>
    <dgm:cxn modelId="{3FD6199A-0986-43FF-9D76-968706AD6752}" type="presParOf" srcId="{3BD32C8A-23B7-4A07-996F-0838F27A57DC}" destId="{9B66307F-F47E-47FD-AEBE-E524602B1FC4}" srcOrd="0" destOrd="0" presId="urn:microsoft.com/office/officeart/2018/2/layout/IconVerticalSolidList"/>
    <dgm:cxn modelId="{AB2BA129-E7B3-4BA0-B9BB-4AC5BAE40B62}" type="presParOf" srcId="{3BD32C8A-23B7-4A07-996F-0838F27A57DC}" destId="{DF2857CE-DE10-4CA8-89DF-921AA703230F}" srcOrd="1" destOrd="0" presId="urn:microsoft.com/office/officeart/2018/2/layout/IconVerticalSolidList"/>
    <dgm:cxn modelId="{EB98D716-CA8B-4C5B-ABB7-8B99A31722F3}" type="presParOf" srcId="{3BD32C8A-23B7-4A07-996F-0838F27A57DC}" destId="{169D4BE1-74E2-41CF-BC3A-56439EF6BF76}" srcOrd="2" destOrd="0" presId="urn:microsoft.com/office/officeart/2018/2/layout/IconVerticalSolidList"/>
    <dgm:cxn modelId="{62C3CFBD-F0CB-4793-ADD0-E203E739E62C}" type="presParOf" srcId="{3BD32C8A-23B7-4A07-996F-0838F27A57DC}" destId="{E3BD7182-C654-4686-98A7-D1289414DCEC}" srcOrd="3" destOrd="0" presId="urn:microsoft.com/office/officeart/2018/2/layout/IconVerticalSolidList"/>
    <dgm:cxn modelId="{55A7BD05-22BD-473F-BB5C-201BEC291930}" type="presParOf" srcId="{898BAEDA-DFD7-42C3-B4EA-BA7826815702}" destId="{BAEA2F89-B29A-4FB1-A3D8-B30080A50679}" srcOrd="7" destOrd="0" presId="urn:microsoft.com/office/officeart/2018/2/layout/IconVerticalSolidList"/>
    <dgm:cxn modelId="{B30B03FC-5B5D-434B-9E72-C8294DA3880C}" type="presParOf" srcId="{898BAEDA-DFD7-42C3-B4EA-BA7826815702}" destId="{237673BD-3270-4F9A-8A2D-2BA2760DB037}" srcOrd="8" destOrd="0" presId="urn:microsoft.com/office/officeart/2018/2/layout/IconVerticalSolidList"/>
    <dgm:cxn modelId="{42B8AEAC-7AFA-41EF-898B-139FD356B969}" type="presParOf" srcId="{237673BD-3270-4F9A-8A2D-2BA2760DB037}" destId="{438A9CC6-EB74-4B65-8419-93A00D1326FC}" srcOrd="0" destOrd="0" presId="urn:microsoft.com/office/officeart/2018/2/layout/IconVerticalSolidList"/>
    <dgm:cxn modelId="{E1D7E72E-D263-4107-8320-DA08E979FA6F}" type="presParOf" srcId="{237673BD-3270-4F9A-8A2D-2BA2760DB037}" destId="{C44CBE23-34EC-4122-9624-F273334A4442}" srcOrd="1" destOrd="0" presId="urn:microsoft.com/office/officeart/2018/2/layout/IconVerticalSolidList"/>
    <dgm:cxn modelId="{320868FE-BD7C-40FE-BDF6-D625B6B33000}" type="presParOf" srcId="{237673BD-3270-4F9A-8A2D-2BA2760DB037}" destId="{5644C30F-A45C-42F0-8097-2916246F39A7}" srcOrd="2" destOrd="0" presId="urn:microsoft.com/office/officeart/2018/2/layout/IconVerticalSolidList"/>
    <dgm:cxn modelId="{81D5D649-1604-4374-9BCD-485E2611A144}" type="presParOf" srcId="{237673BD-3270-4F9A-8A2D-2BA2760DB037}" destId="{26D632D3-85CA-40B3-B900-147909AC8183}" srcOrd="3" destOrd="0" presId="urn:microsoft.com/office/officeart/2018/2/layout/IconVerticalSolidList"/>
    <dgm:cxn modelId="{FEFF9DE8-8DB5-4587-857A-B4E60069666C}" type="presParOf" srcId="{898BAEDA-DFD7-42C3-B4EA-BA7826815702}" destId="{36E2CA9A-9489-4B02-9CBA-431B6B3BE934}" srcOrd="9" destOrd="0" presId="urn:microsoft.com/office/officeart/2018/2/layout/IconVerticalSolidList"/>
    <dgm:cxn modelId="{B384E89B-355E-4FE4-88A7-4F8245CF0178}" type="presParOf" srcId="{898BAEDA-DFD7-42C3-B4EA-BA7826815702}" destId="{AF4D410E-58B4-40F2-946F-D78D2937975F}" srcOrd="10" destOrd="0" presId="urn:microsoft.com/office/officeart/2018/2/layout/IconVerticalSolidList"/>
    <dgm:cxn modelId="{BAA67A1E-1C91-4BAD-85A5-ACF091A2F79F}" type="presParOf" srcId="{AF4D410E-58B4-40F2-946F-D78D2937975F}" destId="{ABFB94F0-E884-4234-87F8-3B617E272D08}" srcOrd="0" destOrd="0" presId="urn:microsoft.com/office/officeart/2018/2/layout/IconVerticalSolidList"/>
    <dgm:cxn modelId="{FBD661DE-6AAA-4203-BFE7-CCCC8F0D7228}" type="presParOf" srcId="{AF4D410E-58B4-40F2-946F-D78D2937975F}" destId="{374E1A8A-7D4B-4E95-8100-914C38B1BC67}" srcOrd="1" destOrd="0" presId="urn:microsoft.com/office/officeart/2018/2/layout/IconVerticalSolidList"/>
    <dgm:cxn modelId="{42E9AB28-6476-4169-8A2D-D5D6BE26DF4F}" type="presParOf" srcId="{AF4D410E-58B4-40F2-946F-D78D2937975F}" destId="{0E93216C-832D-471C-9971-F4D89AC643D1}" srcOrd="2" destOrd="0" presId="urn:microsoft.com/office/officeart/2018/2/layout/IconVerticalSolidList"/>
    <dgm:cxn modelId="{65138EDC-FB2C-4A70-8D1A-71898913785C}" type="presParOf" srcId="{AF4D410E-58B4-40F2-946F-D78D2937975F}" destId="{8722C1CE-B993-40A9-A805-B34FA746A328}" srcOrd="3" destOrd="0" presId="urn:microsoft.com/office/officeart/2018/2/layout/IconVerticalSolidList"/>
    <dgm:cxn modelId="{81A22C86-1D60-4F0D-8FBC-1DB120D5B1C8}" type="presParOf" srcId="{898BAEDA-DFD7-42C3-B4EA-BA7826815702}" destId="{0BA6C314-2894-499B-97B1-B8E95131D312}" srcOrd="11" destOrd="0" presId="urn:microsoft.com/office/officeart/2018/2/layout/IconVerticalSolidList"/>
    <dgm:cxn modelId="{5C8C0D64-C274-45C4-A082-5C7D4139BF66}" type="presParOf" srcId="{898BAEDA-DFD7-42C3-B4EA-BA7826815702}" destId="{BB788618-4B4A-46B4-ABDE-B9796F903569}" srcOrd="12" destOrd="0" presId="urn:microsoft.com/office/officeart/2018/2/layout/IconVerticalSolidList"/>
    <dgm:cxn modelId="{14110424-0472-4FAE-BB46-D2E78E9487EC}" type="presParOf" srcId="{BB788618-4B4A-46B4-ABDE-B9796F903569}" destId="{FEDFF781-8229-438A-8182-E258C9BD6FD2}" srcOrd="0" destOrd="0" presId="urn:microsoft.com/office/officeart/2018/2/layout/IconVerticalSolidList"/>
    <dgm:cxn modelId="{0E737504-FCE2-4C7D-994E-A7B6D966BC9D}" type="presParOf" srcId="{BB788618-4B4A-46B4-ABDE-B9796F903569}" destId="{3425ACED-79E1-484B-B76A-1AB64D4C1D83}" srcOrd="1" destOrd="0" presId="urn:microsoft.com/office/officeart/2018/2/layout/IconVerticalSolidList"/>
    <dgm:cxn modelId="{3C5A42E4-912B-4808-878D-0B36963DBF82}" type="presParOf" srcId="{BB788618-4B4A-46B4-ABDE-B9796F903569}" destId="{4753D167-BFA2-49CD-82FE-AD471DC1F58A}" srcOrd="2" destOrd="0" presId="urn:microsoft.com/office/officeart/2018/2/layout/IconVerticalSolidList"/>
    <dgm:cxn modelId="{258535EB-FC53-4968-9947-82728A0D8A7B}" type="presParOf" srcId="{BB788618-4B4A-46B4-ABDE-B9796F903569}" destId="{292EA16E-8FEC-4BB9-8CFF-7223548D994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02F61E-09CD-2647-BCB6-0D77E30948F5}">
      <dsp:nvSpPr>
        <dsp:cNvPr id="0" name=""/>
        <dsp:cNvSpPr/>
      </dsp:nvSpPr>
      <dsp:spPr>
        <a:xfrm>
          <a:off x="1832967" y="3968"/>
          <a:ext cx="4060031" cy="2436018"/>
        </a:xfrm>
        <a:prstGeom prst="roundRect">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kern="1200" dirty="0">
              <a:latin typeface="Montserrat" pitchFamily="2" charset="77"/>
            </a:rPr>
            <a:t>1</a:t>
          </a:r>
        </a:p>
        <a:p>
          <a:pPr marL="0" lvl="0" indent="0" algn="ctr" defTabSz="889000">
            <a:lnSpc>
              <a:spcPct val="90000"/>
            </a:lnSpc>
            <a:spcBef>
              <a:spcPct val="0"/>
            </a:spcBef>
            <a:spcAft>
              <a:spcPct val="35000"/>
            </a:spcAft>
            <a:buFont typeface="Arial" panose="020B0604020202020204" pitchFamily="34" charset="0"/>
            <a:buNone/>
          </a:pPr>
          <a:r>
            <a:rPr lang="en-US" sz="1600" kern="1200" dirty="0">
              <a:latin typeface="Montserrat" pitchFamily="2" charset="77"/>
            </a:rPr>
            <a:t>Indonesia’s current energy is dominated by fossil fuels (coal, crude oil and natural gas) meeting around 84% of the national energy demand with coal being the largest source for CO2 emissions accounting for 1/3rd of annual CO2 emissions.</a:t>
          </a:r>
          <a:endParaRPr lang="en-GB" sz="1600" kern="1200" dirty="0"/>
        </a:p>
      </dsp:txBody>
      <dsp:txXfrm>
        <a:off x="1951884" y="122885"/>
        <a:ext cx="3822197" cy="2198184"/>
      </dsp:txXfrm>
    </dsp:sp>
    <dsp:sp modelId="{37C8A683-DE1F-004F-B999-E50B27C78D45}">
      <dsp:nvSpPr>
        <dsp:cNvPr id="0" name=""/>
        <dsp:cNvSpPr/>
      </dsp:nvSpPr>
      <dsp:spPr>
        <a:xfrm>
          <a:off x="6299001" y="3968"/>
          <a:ext cx="4060031" cy="2436018"/>
        </a:xfrm>
        <a:prstGeom prst="roundRect">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IN" sz="2000" kern="1200" dirty="0">
              <a:effectLst/>
              <a:latin typeface="Montserrat" pitchFamily="2" charset="77"/>
            </a:rPr>
            <a:t>4</a:t>
          </a:r>
        </a:p>
        <a:p>
          <a:pPr marL="0" lvl="0" indent="0" algn="ctr" defTabSz="889000">
            <a:lnSpc>
              <a:spcPct val="90000"/>
            </a:lnSpc>
            <a:spcBef>
              <a:spcPct val="0"/>
            </a:spcBef>
            <a:spcAft>
              <a:spcPct val="35000"/>
            </a:spcAft>
            <a:buFont typeface="Arial" panose="020B0604020202020204" pitchFamily="34" charset="0"/>
            <a:buNone/>
          </a:pPr>
          <a:r>
            <a:rPr lang="en-IN" sz="1400" kern="1200" dirty="0">
              <a:effectLst/>
              <a:latin typeface="Montserrat" pitchFamily="2" charset="77"/>
            </a:rPr>
            <a:t>Indonesia, with a potential CO2 storage capacity of 400 to 600 gigatons in depleted reservoirs and saline aquifers, stands at the forefront of the green industrial era. This potential allows national CO2 emissions to be stored for 322 to 482 years, with an estimated peak emission of 1.2 gigatons of CO2-equivalent in 2030.</a:t>
          </a:r>
          <a:endParaRPr lang="en-GB" sz="1400" kern="1200" dirty="0"/>
        </a:p>
      </dsp:txBody>
      <dsp:txXfrm>
        <a:off x="6417918" y="122885"/>
        <a:ext cx="3822197" cy="2198184"/>
      </dsp:txXfrm>
    </dsp:sp>
    <dsp:sp modelId="{39A3E104-C586-2742-9830-B4AD325D6B22}">
      <dsp:nvSpPr>
        <dsp:cNvPr id="0" name=""/>
        <dsp:cNvSpPr/>
      </dsp:nvSpPr>
      <dsp:spPr>
        <a:xfrm>
          <a:off x="1832967" y="2845990"/>
          <a:ext cx="4060031" cy="2436018"/>
        </a:xfrm>
        <a:prstGeom prst="roundRect">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IN" sz="2000" kern="1200" dirty="0">
              <a:latin typeface="Montserrat" pitchFamily="2" charset="77"/>
            </a:rPr>
            <a:t>2</a:t>
          </a:r>
        </a:p>
        <a:p>
          <a:pPr marL="0" lvl="0" indent="0" algn="ctr" defTabSz="889000">
            <a:lnSpc>
              <a:spcPct val="90000"/>
            </a:lnSpc>
            <a:spcBef>
              <a:spcPct val="0"/>
            </a:spcBef>
            <a:spcAft>
              <a:spcPct val="35000"/>
            </a:spcAft>
            <a:buFont typeface="Arial" panose="020B0604020202020204" pitchFamily="34" charset="0"/>
            <a:buNone/>
          </a:pPr>
          <a:r>
            <a:rPr lang="en-IN" sz="1400" kern="1200" dirty="0">
              <a:latin typeface="Montserrat" pitchFamily="2" charset="77"/>
            </a:rPr>
            <a:t>To meet this rising energy demand, the country stands at a crossroads: utilise more of its domestic coal resources, while also turning to international oil and gas markets to import energy from oversees; or pursue the huge untapped potential of renewable sources that can provide local and affordable solutions to fossil fuels. </a:t>
          </a:r>
          <a:endParaRPr lang="en-GB" sz="1400" kern="1200" dirty="0"/>
        </a:p>
      </dsp:txBody>
      <dsp:txXfrm>
        <a:off x="1951884" y="2964907"/>
        <a:ext cx="3822197" cy="2198184"/>
      </dsp:txXfrm>
    </dsp:sp>
    <dsp:sp modelId="{EB172677-71CB-8348-A8BE-AC0A88C34F97}">
      <dsp:nvSpPr>
        <dsp:cNvPr id="0" name=""/>
        <dsp:cNvSpPr/>
      </dsp:nvSpPr>
      <dsp:spPr>
        <a:xfrm>
          <a:off x="6299001" y="2845990"/>
          <a:ext cx="4060031" cy="2436018"/>
        </a:xfrm>
        <a:prstGeom prst="roundRect">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kern="1200" dirty="0">
              <a:latin typeface="Montserrat" pitchFamily="2" charset="77"/>
            </a:rPr>
            <a:t>5</a:t>
          </a:r>
        </a:p>
        <a:p>
          <a:pPr marL="0" lvl="0" indent="0" algn="ctr" defTabSz="889000">
            <a:lnSpc>
              <a:spcPct val="90000"/>
            </a:lnSpc>
            <a:spcBef>
              <a:spcPct val="0"/>
            </a:spcBef>
            <a:spcAft>
              <a:spcPct val="35000"/>
            </a:spcAft>
            <a:buFont typeface="Arial" panose="020B0604020202020204" pitchFamily="34" charset="0"/>
            <a:buNone/>
          </a:pPr>
          <a:r>
            <a:rPr lang="en-US" sz="1400" kern="1200" dirty="0">
              <a:latin typeface="Montserrat" pitchFamily="2" charset="77"/>
            </a:rPr>
            <a:t>However, even if Indonesia uses only its depleted oil and gas fields it still has a staggering storage potential of 8 gigatons. </a:t>
          </a:r>
          <a:r>
            <a:rPr lang="en-IN" sz="1400" b="0" i="0" u="none" strike="noStrike" kern="1200" dirty="0">
              <a:solidFill>
                <a:srgbClr val="000000"/>
              </a:solidFill>
              <a:effectLst/>
              <a:latin typeface="Montserrat" pitchFamily="2" charset="77"/>
            </a:rPr>
            <a:t>Indonesia is currently in the forefront in the commercial CCUS landscape of Southeast Asia comprising of 55% of the total projects, followed by Malaysia with another 33%. </a:t>
          </a:r>
          <a:endParaRPr lang="en-US" sz="1400" kern="1200" dirty="0">
            <a:latin typeface="Montserrat" pitchFamily="2" charset="77"/>
          </a:endParaRPr>
        </a:p>
        <a:p>
          <a:pPr marL="0" lvl="0" indent="0" algn="ctr" defTabSz="889000">
            <a:lnSpc>
              <a:spcPct val="90000"/>
            </a:lnSpc>
            <a:spcBef>
              <a:spcPct val="0"/>
            </a:spcBef>
            <a:spcAft>
              <a:spcPct val="35000"/>
            </a:spcAft>
            <a:buFont typeface="Arial" panose="020B0604020202020204" pitchFamily="34" charset="0"/>
            <a:buNone/>
          </a:pPr>
          <a:endParaRPr lang="en-GB" sz="1300" kern="1200" dirty="0"/>
        </a:p>
      </dsp:txBody>
      <dsp:txXfrm>
        <a:off x="6417918" y="2964907"/>
        <a:ext cx="3822197" cy="2198184"/>
      </dsp:txXfrm>
    </dsp:sp>
    <dsp:sp modelId="{2CF2CDBF-330B-8444-B922-4A2D3489ABFC}">
      <dsp:nvSpPr>
        <dsp:cNvPr id="0" name=""/>
        <dsp:cNvSpPr/>
      </dsp:nvSpPr>
      <dsp:spPr>
        <a:xfrm>
          <a:off x="1904992" y="5601387"/>
          <a:ext cx="4060031" cy="2436018"/>
        </a:xfrm>
        <a:prstGeom prst="roundRect">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IN" sz="2000" kern="1200" dirty="0">
              <a:latin typeface="Montserrat" pitchFamily="2" charset="77"/>
            </a:rPr>
            <a:t>3</a:t>
          </a:r>
        </a:p>
        <a:p>
          <a:pPr marL="0" lvl="0" indent="0" algn="ctr" defTabSz="889000">
            <a:lnSpc>
              <a:spcPct val="90000"/>
            </a:lnSpc>
            <a:spcBef>
              <a:spcPct val="0"/>
            </a:spcBef>
            <a:spcAft>
              <a:spcPct val="35000"/>
            </a:spcAft>
            <a:buFont typeface="Arial" panose="020B0604020202020204" pitchFamily="34" charset="0"/>
            <a:buNone/>
          </a:pPr>
          <a:r>
            <a:rPr lang="en-IN" sz="1400" kern="1200" dirty="0">
              <a:latin typeface="Montserrat" pitchFamily="2" charset="77"/>
            </a:rPr>
            <a:t>Studies shows that it is cheaper to do the latter, with the share of renewable energy reaching two-thirds of the country’s energy mix in 2050, up from just 14% today.  Therefore, CCUS will prove to be of immense importance to facilitate this transition from fossil fuels to renewable energy, and looking at the potential of Indonesia’s storage capacity it is quite possible.</a:t>
          </a:r>
          <a:endParaRPr lang="en-GB" sz="1400" kern="1200" dirty="0"/>
        </a:p>
      </dsp:txBody>
      <dsp:txXfrm>
        <a:off x="2023909" y="5720304"/>
        <a:ext cx="3822197" cy="21981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332FC6-70CB-4CF8-A688-7EA10D548EB7}">
      <dsp:nvSpPr>
        <dsp:cNvPr id="0" name=""/>
        <dsp:cNvSpPr/>
      </dsp:nvSpPr>
      <dsp:spPr>
        <a:xfrm>
          <a:off x="0" y="126278"/>
          <a:ext cx="6804255" cy="105835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30B171-8B3E-4441-822F-B911DF065B4A}">
      <dsp:nvSpPr>
        <dsp:cNvPr id="0" name=""/>
        <dsp:cNvSpPr/>
      </dsp:nvSpPr>
      <dsp:spPr>
        <a:xfrm>
          <a:off x="320151" y="293243"/>
          <a:ext cx="582662" cy="5820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3B07DC-EF0D-4541-91C8-1BBE4A95E4CD}">
      <dsp:nvSpPr>
        <dsp:cNvPr id="0" name=""/>
        <dsp:cNvSpPr/>
      </dsp:nvSpPr>
      <dsp:spPr>
        <a:xfrm>
          <a:off x="1222964" y="55114"/>
          <a:ext cx="5562456" cy="1091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09" tIns="115509" rIns="115509" bIns="115509" numCol="1" spcCol="1270" anchor="ctr" anchorCtr="0">
          <a:noAutofit/>
        </a:bodyPr>
        <a:lstStyle/>
        <a:p>
          <a:pPr marL="0" lvl="0" indent="0" algn="l" defTabSz="622300">
            <a:lnSpc>
              <a:spcPct val="100000"/>
            </a:lnSpc>
            <a:spcBef>
              <a:spcPct val="0"/>
            </a:spcBef>
            <a:spcAft>
              <a:spcPct val="35000"/>
            </a:spcAft>
            <a:buNone/>
          </a:pPr>
          <a:r>
            <a:rPr lang="en-IN" sz="1400" b="1" kern="1200" dirty="0">
              <a:latin typeface="Montserrat" pitchFamily="2" charset="77"/>
            </a:rPr>
            <a:t>Energy Ministry data indicates there are 15 CCS and CCUS projects in various stages of preparation in Indonesia with a combined investment of nearly US$8 billion, including BP’s project. </a:t>
          </a:r>
          <a:endParaRPr lang="en-US" sz="1400" b="1" kern="1200" dirty="0">
            <a:latin typeface="Montserrat" pitchFamily="2" charset="77"/>
          </a:endParaRPr>
        </a:p>
      </dsp:txBody>
      <dsp:txXfrm>
        <a:off x="1222964" y="55114"/>
        <a:ext cx="5562456" cy="1091424"/>
      </dsp:txXfrm>
    </dsp:sp>
    <dsp:sp modelId="{A2EA84C2-E46B-4B5B-96C0-630B712EB8FE}">
      <dsp:nvSpPr>
        <dsp:cNvPr id="0" name=""/>
        <dsp:cNvSpPr/>
      </dsp:nvSpPr>
      <dsp:spPr>
        <a:xfrm>
          <a:off x="0" y="1580793"/>
          <a:ext cx="6804255" cy="105835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2CCE2B-3FC9-4676-B74E-41D3B54B8F2B}">
      <dsp:nvSpPr>
        <dsp:cNvPr id="0" name=""/>
        <dsp:cNvSpPr/>
      </dsp:nvSpPr>
      <dsp:spPr>
        <a:xfrm>
          <a:off x="320151" y="1657524"/>
          <a:ext cx="582662" cy="5820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C02382-12C3-4C8C-ACF0-863477F1311A}">
      <dsp:nvSpPr>
        <dsp:cNvPr id="0" name=""/>
        <dsp:cNvSpPr/>
      </dsp:nvSpPr>
      <dsp:spPr>
        <a:xfrm>
          <a:off x="1222964" y="1419395"/>
          <a:ext cx="5562456" cy="1091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09" tIns="115509" rIns="115509" bIns="115509" numCol="1" spcCol="1270" anchor="ctr" anchorCtr="0">
          <a:noAutofit/>
        </a:bodyPr>
        <a:lstStyle/>
        <a:p>
          <a:pPr marL="0" lvl="0" indent="0" algn="l" defTabSz="622300">
            <a:lnSpc>
              <a:spcPct val="100000"/>
            </a:lnSpc>
            <a:spcBef>
              <a:spcPct val="0"/>
            </a:spcBef>
            <a:spcAft>
              <a:spcPct val="35000"/>
            </a:spcAft>
            <a:buNone/>
          </a:pPr>
          <a:r>
            <a:rPr lang="en-IN" sz="1400" b="1" u="none" kern="1200" dirty="0">
              <a:latin typeface="Montserrat" pitchFamily="2" charset="77"/>
            </a:rPr>
            <a:t>Exxon Mobil plans to invest up to $15bn to develop petrochemical project and carbon capture and storage (CCS) facilities in Indonesia</a:t>
          </a:r>
          <a:endParaRPr lang="en-US" sz="1400" b="1" u="none" kern="1200" dirty="0">
            <a:latin typeface="Montserrat" pitchFamily="2" charset="77"/>
          </a:endParaRPr>
        </a:p>
      </dsp:txBody>
      <dsp:txXfrm>
        <a:off x="1222964" y="1419395"/>
        <a:ext cx="5562456" cy="1091424"/>
      </dsp:txXfrm>
    </dsp:sp>
    <dsp:sp modelId="{FD7623BE-01FD-4936-86CE-25C2E6452116}">
      <dsp:nvSpPr>
        <dsp:cNvPr id="0" name=""/>
        <dsp:cNvSpPr/>
      </dsp:nvSpPr>
      <dsp:spPr>
        <a:xfrm>
          <a:off x="0" y="2881044"/>
          <a:ext cx="6804255" cy="105835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0026F3-9461-40DE-8BE1-C5C7F8C6F8E1}">
      <dsp:nvSpPr>
        <dsp:cNvPr id="0" name=""/>
        <dsp:cNvSpPr/>
      </dsp:nvSpPr>
      <dsp:spPr>
        <a:xfrm>
          <a:off x="320151" y="3021805"/>
          <a:ext cx="582662" cy="5820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271B4D-48AE-495C-9B6F-F0A965500D5B}">
      <dsp:nvSpPr>
        <dsp:cNvPr id="0" name=""/>
        <dsp:cNvSpPr/>
      </dsp:nvSpPr>
      <dsp:spPr>
        <a:xfrm>
          <a:off x="1222964" y="2783676"/>
          <a:ext cx="5562456" cy="1091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09" tIns="115509" rIns="115509" bIns="115509" numCol="1" spcCol="1270" anchor="ctr" anchorCtr="0">
          <a:noAutofit/>
        </a:bodyPr>
        <a:lstStyle/>
        <a:p>
          <a:pPr marL="0" lvl="0" indent="0" algn="l" defTabSz="622300">
            <a:lnSpc>
              <a:spcPct val="100000"/>
            </a:lnSpc>
            <a:spcBef>
              <a:spcPct val="0"/>
            </a:spcBef>
            <a:spcAft>
              <a:spcPct val="35000"/>
            </a:spcAft>
            <a:buNone/>
          </a:pPr>
          <a:r>
            <a:rPr lang="en-IN" sz="1400" b="1" i="0" kern="1200" dirty="0">
              <a:latin typeface="Montserrat" pitchFamily="2" charset="77"/>
            </a:rPr>
            <a:t>Indonesian state energy company Pertamina and Exxon also agreed to assess investments of $2bn for the development of CCS facilities utilising two underground basins in the Java Sea.</a:t>
          </a:r>
          <a:endParaRPr lang="en-US" sz="1400" b="1" kern="1200" dirty="0">
            <a:latin typeface="Montserrat" pitchFamily="2" charset="77"/>
          </a:endParaRPr>
        </a:p>
      </dsp:txBody>
      <dsp:txXfrm>
        <a:off x="1222964" y="2783676"/>
        <a:ext cx="5562456" cy="1091424"/>
      </dsp:txXfrm>
    </dsp:sp>
    <dsp:sp modelId="{9B66307F-F47E-47FD-AEBE-E524602B1FC4}">
      <dsp:nvSpPr>
        <dsp:cNvPr id="0" name=""/>
        <dsp:cNvSpPr/>
      </dsp:nvSpPr>
      <dsp:spPr>
        <a:xfrm>
          <a:off x="0" y="4258427"/>
          <a:ext cx="6804255" cy="105835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2857CE-DE10-4CA8-89DF-921AA703230F}">
      <dsp:nvSpPr>
        <dsp:cNvPr id="0" name=""/>
        <dsp:cNvSpPr/>
      </dsp:nvSpPr>
      <dsp:spPr>
        <a:xfrm>
          <a:off x="320151" y="4386085"/>
          <a:ext cx="582662" cy="5820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BD7182-C654-4686-98A7-D1289414DCEC}">
      <dsp:nvSpPr>
        <dsp:cNvPr id="0" name=""/>
        <dsp:cNvSpPr/>
      </dsp:nvSpPr>
      <dsp:spPr>
        <a:xfrm>
          <a:off x="1222964" y="4147956"/>
          <a:ext cx="5562456" cy="1091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09" tIns="115509" rIns="115509" bIns="115509" numCol="1" spcCol="1270" anchor="ctr" anchorCtr="0">
          <a:noAutofit/>
        </a:bodyPr>
        <a:lstStyle/>
        <a:p>
          <a:pPr marL="0" lvl="0" indent="0" algn="l" defTabSz="622300">
            <a:lnSpc>
              <a:spcPct val="100000"/>
            </a:lnSpc>
            <a:spcBef>
              <a:spcPct val="0"/>
            </a:spcBef>
            <a:spcAft>
              <a:spcPct val="35000"/>
            </a:spcAft>
            <a:buNone/>
          </a:pPr>
          <a:r>
            <a:rPr lang="en-IN" sz="1400" b="1" i="0" kern="1200" dirty="0">
              <a:latin typeface="Montserrat" pitchFamily="2" charset="77"/>
            </a:rPr>
            <a:t>Pertamina said that the proposed CCS hub will have potential storage capacity of at least three gigatons of carbon dioxide (CO₂).</a:t>
          </a:r>
          <a:endParaRPr lang="en-US" sz="1400" kern="1200" dirty="0">
            <a:latin typeface="Montserrat" pitchFamily="2" charset="77"/>
          </a:endParaRPr>
        </a:p>
      </dsp:txBody>
      <dsp:txXfrm>
        <a:off x="1222964" y="4147956"/>
        <a:ext cx="5562456" cy="1091424"/>
      </dsp:txXfrm>
    </dsp:sp>
    <dsp:sp modelId="{438A9CC6-EB74-4B65-8419-93A00D1326FC}">
      <dsp:nvSpPr>
        <dsp:cNvPr id="0" name=""/>
        <dsp:cNvSpPr/>
      </dsp:nvSpPr>
      <dsp:spPr>
        <a:xfrm>
          <a:off x="0" y="5600874"/>
          <a:ext cx="6804255" cy="15931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4CBE23-34EC-4122-9624-F273334A4442}">
      <dsp:nvSpPr>
        <dsp:cNvPr id="0" name=""/>
        <dsp:cNvSpPr/>
      </dsp:nvSpPr>
      <dsp:spPr>
        <a:xfrm>
          <a:off x="320151" y="6017753"/>
          <a:ext cx="582662" cy="58209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D632D3-85CA-40B3-B900-147909AC8183}">
      <dsp:nvSpPr>
        <dsp:cNvPr id="0" name=""/>
        <dsp:cNvSpPr/>
      </dsp:nvSpPr>
      <dsp:spPr>
        <a:xfrm>
          <a:off x="1222964" y="5779624"/>
          <a:ext cx="5562456" cy="1091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09" tIns="115509" rIns="115509" bIns="115509" numCol="1" spcCol="1270" anchor="ctr" anchorCtr="0">
          <a:noAutofit/>
        </a:bodyPr>
        <a:lstStyle/>
        <a:p>
          <a:pPr marL="0" lvl="0" indent="0" algn="l" defTabSz="577850">
            <a:lnSpc>
              <a:spcPct val="100000"/>
            </a:lnSpc>
            <a:spcBef>
              <a:spcPct val="0"/>
            </a:spcBef>
            <a:spcAft>
              <a:spcPct val="35000"/>
            </a:spcAft>
            <a:buNone/>
          </a:pPr>
          <a:r>
            <a:rPr lang="en-IN" sz="1300" b="1" kern="1200" dirty="0">
              <a:latin typeface="Montserrat" pitchFamily="2" charset="77"/>
            </a:rPr>
            <a:t>BP  expects that completion for Tangguh is targeted for 2026 or 2027 and, by that time, 4 million metric tons of carbon dioxide will be injected back into the reservoir annually, with the amount reaching a total of up to 25 million metric tons of carbon dioxide by 2035 and 33 million metric tons by 2045.</a:t>
          </a:r>
          <a:endParaRPr lang="en-US" sz="1300" kern="1200" dirty="0">
            <a:latin typeface="Montserrat" pitchFamily="2" charset="77"/>
          </a:endParaRPr>
        </a:p>
      </dsp:txBody>
      <dsp:txXfrm>
        <a:off x="1222964" y="5779624"/>
        <a:ext cx="5562456" cy="1091424"/>
      </dsp:txXfrm>
    </dsp:sp>
    <dsp:sp modelId="{ABFB94F0-E884-4234-87F8-3B617E272D08}">
      <dsp:nvSpPr>
        <dsp:cNvPr id="0" name=""/>
        <dsp:cNvSpPr/>
      </dsp:nvSpPr>
      <dsp:spPr>
        <a:xfrm>
          <a:off x="0" y="7378218"/>
          <a:ext cx="6804255" cy="14893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4E1A8A-7D4B-4E95-8100-914C38B1BC67}">
      <dsp:nvSpPr>
        <dsp:cNvPr id="0" name=""/>
        <dsp:cNvSpPr/>
      </dsp:nvSpPr>
      <dsp:spPr>
        <a:xfrm>
          <a:off x="320151" y="7831865"/>
          <a:ext cx="582662" cy="58209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22C1CE-B993-40A9-A805-B34FA746A328}">
      <dsp:nvSpPr>
        <dsp:cNvPr id="0" name=""/>
        <dsp:cNvSpPr/>
      </dsp:nvSpPr>
      <dsp:spPr>
        <a:xfrm>
          <a:off x="1222964" y="7593736"/>
          <a:ext cx="5562456" cy="1091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09" tIns="115509" rIns="115509" bIns="115509" numCol="1" spcCol="1270" anchor="ctr" anchorCtr="0">
          <a:noAutofit/>
        </a:bodyPr>
        <a:lstStyle/>
        <a:p>
          <a:pPr marL="0" lvl="0" indent="0" algn="l" defTabSz="622300">
            <a:lnSpc>
              <a:spcPct val="100000"/>
            </a:lnSpc>
            <a:spcBef>
              <a:spcPct val="0"/>
            </a:spcBef>
            <a:spcAft>
              <a:spcPct val="35000"/>
            </a:spcAft>
            <a:buNone/>
          </a:pPr>
          <a:r>
            <a:rPr lang="en-IN" sz="1400" b="1" kern="1200" dirty="0">
              <a:latin typeface="Montserrat" pitchFamily="2" charset="77"/>
            </a:rPr>
            <a:t>He added that through enhanced gas recovery and by sequestering the carbon dioxide, Tangguh operators will potentially gain up to 300 billion cubic feet of incremental gas in 2035 and as much as 520 billion cubic feet in 2045.</a:t>
          </a:r>
          <a:endParaRPr lang="en-US" sz="1400" kern="1200" dirty="0">
            <a:latin typeface="Montserrat" pitchFamily="2" charset="77"/>
          </a:endParaRPr>
        </a:p>
      </dsp:txBody>
      <dsp:txXfrm>
        <a:off x="1222964" y="7593736"/>
        <a:ext cx="5562456" cy="1091424"/>
      </dsp:txXfrm>
    </dsp:sp>
    <dsp:sp modelId="{FEDFF781-8229-438A-8182-E258C9BD6FD2}">
      <dsp:nvSpPr>
        <dsp:cNvPr id="0" name=""/>
        <dsp:cNvSpPr/>
      </dsp:nvSpPr>
      <dsp:spPr>
        <a:xfrm>
          <a:off x="0" y="9140460"/>
          <a:ext cx="6804255" cy="105835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25ACED-79E1-484B-B76A-1AB64D4C1D83}">
      <dsp:nvSpPr>
        <dsp:cNvPr id="0" name=""/>
        <dsp:cNvSpPr/>
      </dsp:nvSpPr>
      <dsp:spPr>
        <a:xfrm>
          <a:off x="320151" y="9378589"/>
          <a:ext cx="582662" cy="58209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2EA16E-8FEC-4BB9-8CFF-7223548D9940}">
      <dsp:nvSpPr>
        <dsp:cNvPr id="0" name=""/>
        <dsp:cNvSpPr/>
      </dsp:nvSpPr>
      <dsp:spPr>
        <a:xfrm>
          <a:off x="1222964" y="9140460"/>
          <a:ext cx="5562456" cy="1091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09" tIns="115509" rIns="115509" bIns="115509" numCol="1" spcCol="1270" anchor="ctr" anchorCtr="0">
          <a:noAutofit/>
        </a:bodyPr>
        <a:lstStyle/>
        <a:p>
          <a:pPr marL="0" lvl="0" indent="0" algn="l" defTabSz="533400">
            <a:lnSpc>
              <a:spcPct val="100000"/>
            </a:lnSpc>
            <a:spcBef>
              <a:spcPct val="0"/>
            </a:spcBef>
            <a:spcAft>
              <a:spcPct val="35000"/>
            </a:spcAft>
            <a:buNone/>
          </a:pPr>
          <a:r>
            <a:rPr lang="en-IN" sz="1200" b="1" kern="1200" dirty="0">
              <a:latin typeface="Montserrat" pitchFamily="2" charset="77"/>
            </a:rPr>
            <a:t>Tangguh is the largest gas producer in Indonesia, generating 1.4 billion standard cubic feet of gas per day, or up to 20% of the country's daily gas production. BP and its partners are working on increasing Tangguh's production capacity to 2.1 billion standard cubic feet of gas per day.</a:t>
          </a:r>
          <a:endParaRPr lang="en-US" sz="1200" kern="1200" dirty="0">
            <a:latin typeface="Montserrat" pitchFamily="2" charset="77"/>
          </a:endParaRPr>
        </a:p>
      </dsp:txBody>
      <dsp:txXfrm>
        <a:off x="1222964" y="9140460"/>
        <a:ext cx="5562456" cy="109142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D0D1C3-9AF7-B744-A67F-36893ADF0D68}" type="datetimeFigureOut">
              <a:rPr lang="en-US" smtClean="0"/>
              <a:t>7/17/24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FD5BD9-6FE9-224B-B09E-56413A446331}" type="slidenum">
              <a:rPr lang="en-US" smtClean="0"/>
              <a:t>‹#›</a:t>
            </a:fld>
            <a:endParaRPr lang="en-US"/>
          </a:p>
        </p:txBody>
      </p:sp>
    </p:spTree>
    <p:extLst>
      <p:ext uri="{BB962C8B-B14F-4D97-AF65-F5344CB8AC3E}">
        <p14:creationId xmlns:p14="http://schemas.microsoft.com/office/powerpoint/2010/main" val="3408763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FD5BD9-6FE9-224B-B09E-56413A446331}" type="slidenum">
              <a:rPr lang="en-US" smtClean="0"/>
              <a:t>4</a:t>
            </a:fld>
            <a:endParaRPr lang="en-US"/>
          </a:p>
        </p:txBody>
      </p:sp>
    </p:spTree>
    <p:extLst>
      <p:ext uri="{BB962C8B-B14F-4D97-AF65-F5344CB8AC3E}">
        <p14:creationId xmlns:p14="http://schemas.microsoft.com/office/powerpoint/2010/main" val="461545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7/17/24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4AB6F"/>
        </a:solidFill>
        <a:effectLst/>
      </p:bgPr>
    </p:bg>
    <p:spTree>
      <p:nvGrpSpPr>
        <p:cNvPr id="1" name=""/>
        <p:cNvGrpSpPr/>
        <p:nvPr/>
      </p:nvGrpSpPr>
      <p:grpSpPr>
        <a:xfrm>
          <a:off x="0" y="0"/>
          <a:ext cx="0" cy="0"/>
          <a:chOff x="0" y="0"/>
          <a:chExt cx="0" cy="0"/>
        </a:xfrm>
      </p:grpSpPr>
      <p:sp>
        <p:nvSpPr>
          <p:cNvPr id="3" name="TextBox 3"/>
          <p:cNvSpPr txBox="1"/>
          <p:nvPr/>
        </p:nvSpPr>
        <p:spPr>
          <a:xfrm>
            <a:off x="1704975" y="0"/>
            <a:ext cx="14878050" cy="913712"/>
          </a:xfrm>
          <a:prstGeom prst="rect">
            <a:avLst/>
          </a:prstGeom>
        </p:spPr>
        <p:txBody>
          <a:bodyPr wrap="square" lIns="0" tIns="0" rIns="0" bIns="0" rtlCol="0" anchor="t">
            <a:spAutoFit/>
          </a:bodyPr>
          <a:lstStyle/>
          <a:p>
            <a:pPr algn="l">
              <a:lnSpc>
                <a:spcPts val="7888"/>
              </a:lnSpc>
            </a:pPr>
            <a:r>
              <a:rPr lang="en-US" sz="4000" dirty="0">
                <a:solidFill>
                  <a:srgbClr val="FBF6F1"/>
                </a:solidFill>
                <a:latin typeface="Martel Heavy"/>
                <a:ea typeface="Martel Heavy"/>
                <a:cs typeface="Martel Heavy"/>
                <a:sym typeface="Martel Heavy"/>
              </a:rPr>
              <a:t>Unveiling CCUS : Indonesia’s Path to Carbon Neutrality</a:t>
            </a:r>
          </a:p>
        </p:txBody>
      </p:sp>
      <p:pic>
        <p:nvPicPr>
          <p:cNvPr id="8" name="Picture 12" descr="Indonesia's Coal Emissions at Record High, Up 33% in 2022">
            <a:extLst>
              <a:ext uri="{FF2B5EF4-FFF2-40B4-BE49-F238E27FC236}">
                <a16:creationId xmlns:a16="http://schemas.microsoft.com/office/drawing/2014/main" id="{A42E0165-CC7A-D9E1-4BC9-D5654B36B7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9400" y="1181100"/>
            <a:ext cx="7304687" cy="4343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a:extLst>
              <a:ext uri="{FF2B5EF4-FFF2-40B4-BE49-F238E27FC236}">
                <a16:creationId xmlns:a16="http://schemas.microsoft.com/office/drawing/2014/main" id="{3AC74CCB-1B54-A167-763E-C78903CE9A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825" b="13854"/>
          <a:stretch/>
        </p:blipFill>
        <p:spPr bwMode="auto">
          <a:xfrm>
            <a:off x="10439400" y="5655064"/>
            <a:ext cx="7304687" cy="4343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Diagram 17">
            <a:extLst>
              <a:ext uri="{FF2B5EF4-FFF2-40B4-BE49-F238E27FC236}">
                <a16:creationId xmlns:a16="http://schemas.microsoft.com/office/drawing/2014/main" id="{71259408-1327-45BE-A5EB-A9FC60F9511E}"/>
              </a:ext>
            </a:extLst>
          </p:cNvPr>
          <p:cNvGraphicFramePr/>
          <p:nvPr>
            <p:extLst>
              <p:ext uri="{D42A27DB-BD31-4B8C-83A1-F6EECF244321}">
                <p14:modId xmlns:p14="http://schemas.microsoft.com/office/powerpoint/2010/main" val="4171424720"/>
              </p:ext>
            </p:extLst>
          </p:nvPr>
        </p:nvGraphicFramePr>
        <p:xfrm>
          <a:off x="-990600" y="1460500"/>
          <a:ext cx="12192000" cy="812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5" name="Rounded Rectangle 24">
            <a:extLst>
              <a:ext uri="{FF2B5EF4-FFF2-40B4-BE49-F238E27FC236}">
                <a16:creationId xmlns:a16="http://schemas.microsoft.com/office/drawing/2014/main" id="{A8932563-C5A3-A2B1-56A7-7FC22A4FB836}"/>
              </a:ext>
            </a:extLst>
          </p:cNvPr>
          <p:cNvSpPr/>
          <p:nvPr/>
        </p:nvSpPr>
        <p:spPr>
          <a:xfrm>
            <a:off x="5334000" y="7035917"/>
            <a:ext cx="4175368" cy="255258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a:solidFill>
                  <a:srgbClr val="000000"/>
                </a:solidFill>
                <a:latin typeface="Montserrat" pitchFamily="2" charset="77"/>
              </a:rPr>
              <a:t>6</a:t>
            </a:r>
          </a:p>
          <a:p>
            <a:pPr algn="ctr"/>
            <a:r>
              <a:rPr lang="en-IN" sz="1400" dirty="0">
                <a:solidFill>
                  <a:srgbClr val="000000"/>
                </a:solidFill>
                <a:latin typeface="Montserrat" pitchFamily="2" charset="77"/>
              </a:rPr>
              <a:t>S</a:t>
            </a:r>
            <a:r>
              <a:rPr lang="en-IN" sz="1400" b="0" i="0" u="none" strike="noStrike" dirty="0">
                <a:solidFill>
                  <a:srgbClr val="000000"/>
                </a:solidFill>
                <a:effectLst/>
                <a:latin typeface="Montserrat" pitchFamily="2" charset="77"/>
              </a:rPr>
              <a:t>tatistically 2022 onward till date, Indonesia has registered a massive 114% growth in new CCUS project announcement compared to pre 2022 timeframe. Indonesia is expected to require only half of its storage capacity of eight gigatonnes of carbon in the depleted reservoirs, while an additional 400 gigatonnes of storage capacity is available if it utilises its saline aquifers.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4AB6F"/>
        </a:solidFill>
        <a:effectLst/>
      </p:bgPr>
    </p:bg>
    <p:spTree>
      <p:nvGrpSpPr>
        <p:cNvPr id="1" name=""/>
        <p:cNvGrpSpPr/>
        <p:nvPr/>
      </p:nvGrpSpPr>
      <p:grpSpPr>
        <a:xfrm>
          <a:off x="0" y="0"/>
          <a:ext cx="0" cy="0"/>
          <a:chOff x="0" y="0"/>
          <a:chExt cx="0" cy="0"/>
        </a:xfrm>
      </p:grpSpPr>
      <p:sp>
        <p:nvSpPr>
          <p:cNvPr id="3" name="TextBox 3"/>
          <p:cNvSpPr txBox="1"/>
          <p:nvPr/>
        </p:nvSpPr>
        <p:spPr>
          <a:xfrm>
            <a:off x="1704975" y="0"/>
            <a:ext cx="14878050" cy="913712"/>
          </a:xfrm>
          <a:prstGeom prst="rect">
            <a:avLst/>
          </a:prstGeom>
        </p:spPr>
        <p:txBody>
          <a:bodyPr wrap="square" lIns="0" tIns="0" rIns="0" bIns="0" rtlCol="0" anchor="t">
            <a:spAutoFit/>
          </a:bodyPr>
          <a:lstStyle/>
          <a:p>
            <a:pPr algn="l">
              <a:lnSpc>
                <a:spcPts val="7888"/>
              </a:lnSpc>
            </a:pPr>
            <a:r>
              <a:rPr lang="en-US" sz="4000" dirty="0">
                <a:solidFill>
                  <a:srgbClr val="FBF6F1"/>
                </a:solidFill>
                <a:latin typeface="Martel Heavy"/>
                <a:ea typeface="Martel Heavy"/>
                <a:cs typeface="Martel Heavy"/>
                <a:sym typeface="Martel Heavy"/>
              </a:rPr>
              <a:t>Unveiling CCUS : Indonesia’s Path to Carbon Neutrality</a:t>
            </a:r>
          </a:p>
        </p:txBody>
      </p:sp>
      <p:pic>
        <p:nvPicPr>
          <p:cNvPr id="2" name="Picture 2">
            <a:extLst>
              <a:ext uri="{FF2B5EF4-FFF2-40B4-BE49-F238E27FC236}">
                <a16:creationId xmlns:a16="http://schemas.microsoft.com/office/drawing/2014/main" id="{7A31A1FD-1381-16C5-41F5-EE53A01C99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54" r="15384" b="21003"/>
          <a:stretch/>
        </p:blipFill>
        <p:spPr bwMode="auto">
          <a:xfrm>
            <a:off x="761999" y="1151726"/>
            <a:ext cx="7751573" cy="3888000"/>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1967D5D0-DC9A-A844-7DAA-299097E4C2CB}"/>
              </a:ext>
            </a:extLst>
          </p:cNvPr>
          <p:cNvSpPr/>
          <p:nvPr/>
        </p:nvSpPr>
        <p:spPr>
          <a:xfrm>
            <a:off x="533400" y="5448300"/>
            <a:ext cx="8208773" cy="4343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342900" indent="-228600">
              <a:lnSpc>
                <a:spcPct val="90000"/>
              </a:lnSpc>
              <a:spcBef>
                <a:spcPts val="0"/>
              </a:spcBef>
              <a:spcAft>
                <a:spcPts val="600"/>
              </a:spcAft>
              <a:buFont typeface="Arial" panose="020B0604020202020204" pitchFamily="34" charset="0"/>
              <a:buChar char="•"/>
            </a:pPr>
            <a:r>
              <a:rPr lang="en-US" sz="1600" dirty="0">
                <a:latin typeface="Montserrat" pitchFamily="2" charset="77"/>
              </a:rPr>
              <a:t>Indonesia can leverage its vast CO2 storage capacity to provide safe storage for CO2 from countries like Japan, South Korea, and Singapore.</a:t>
            </a:r>
          </a:p>
          <a:p>
            <a:pPr marL="342900" indent="-228600">
              <a:lnSpc>
                <a:spcPct val="90000"/>
              </a:lnSpc>
              <a:spcAft>
                <a:spcPts val="600"/>
              </a:spcAft>
              <a:buFont typeface="Arial" panose="020B0604020202020204" pitchFamily="34" charset="0"/>
              <a:buChar char="•"/>
            </a:pPr>
            <a:r>
              <a:rPr lang="en-US" sz="1600" dirty="0">
                <a:effectLst/>
                <a:latin typeface="Montserrat" pitchFamily="2" charset="77"/>
              </a:rPr>
              <a:t>Partnerships with companies like </a:t>
            </a:r>
            <a:r>
              <a:rPr lang="en-US" sz="1600" dirty="0" err="1">
                <a:effectLst/>
                <a:latin typeface="Montserrat" pitchFamily="2" charset="77"/>
              </a:rPr>
              <a:t>Pertamina</a:t>
            </a:r>
            <a:r>
              <a:rPr lang="en-US" sz="1600" dirty="0">
                <a:effectLst/>
                <a:latin typeface="Montserrat" pitchFamily="2" charset="77"/>
              </a:rPr>
              <a:t> indicate the potential for Indonesia to establish a carbon storage hub, creating a viable business market. This could generate revenue by offering CO2 sequestration sites to foreign countries seeking favorable storage locations.</a:t>
            </a:r>
          </a:p>
          <a:p>
            <a:pPr marL="342900" indent="-228600">
              <a:lnSpc>
                <a:spcPct val="90000"/>
              </a:lnSpc>
              <a:spcAft>
                <a:spcPts val="600"/>
              </a:spcAft>
              <a:buFont typeface="Arial" panose="020B0604020202020204" pitchFamily="34" charset="0"/>
              <a:buChar char="•"/>
            </a:pPr>
            <a:r>
              <a:rPr lang="en-US" sz="1600" b="0" dirty="0">
                <a:effectLst/>
                <a:latin typeface="Montserrat" pitchFamily="2" charset="77"/>
              </a:rPr>
              <a:t>Regarding this, </a:t>
            </a:r>
            <a:r>
              <a:rPr lang="en-US" sz="1600" dirty="0">
                <a:effectLst/>
                <a:latin typeface="Montserrat" pitchFamily="2" charset="77"/>
              </a:rPr>
              <a:t>Indonesia has issued a presidential regulation regarding carbon capture and storage (CCS), allowing CCS operators to set aside 30% of their storage capacity for imported carbon dioxide, with Indonesian government collecting royalties from storage fees charged by the CCS operators.</a:t>
            </a:r>
          </a:p>
          <a:p>
            <a:pPr marL="342900" indent="-228600">
              <a:lnSpc>
                <a:spcPct val="90000"/>
              </a:lnSpc>
              <a:spcAft>
                <a:spcPts val="600"/>
              </a:spcAft>
              <a:buFont typeface="Arial" panose="020B0604020202020204" pitchFamily="34" charset="0"/>
              <a:buChar char="•"/>
            </a:pPr>
            <a:r>
              <a:rPr lang="en-US" sz="1600" dirty="0">
                <a:effectLst/>
                <a:latin typeface="Montserrat" pitchFamily="2" charset="77"/>
              </a:rPr>
              <a:t>To store carbon from overseas, Indonesia would only </a:t>
            </a:r>
            <a:r>
              <a:rPr lang="en-IN" sz="1600" dirty="0">
                <a:effectLst/>
                <a:latin typeface="Montserrat" pitchFamily="2" charset="77"/>
              </a:rPr>
              <a:t>permit emitters that have invested in the country or are affiliated with companies that have done so, and the government must have a bilateral agreement with the government where the emission came from.</a:t>
            </a:r>
          </a:p>
        </p:txBody>
      </p:sp>
      <p:pic>
        <p:nvPicPr>
          <p:cNvPr id="7" name="Picture 6">
            <a:extLst>
              <a:ext uri="{FF2B5EF4-FFF2-40B4-BE49-F238E27FC236}">
                <a16:creationId xmlns:a16="http://schemas.microsoft.com/office/drawing/2014/main" id="{2B0F2F18-D2DB-845E-D53F-8DAB83D88847}"/>
              </a:ext>
            </a:extLst>
          </p:cNvPr>
          <p:cNvPicPr>
            <a:picLocks noChangeAspect="1"/>
          </p:cNvPicPr>
          <p:nvPr/>
        </p:nvPicPr>
        <p:blipFill rotWithShape="1">
          <a:blip r:embed="rId3"/>
          <a:srcRect l="2941" b="6250"/>
          <a:stretch/>
        </p:blipFill>
        <p:spPr>
          <a:xfrm>
            <a:off x="10287000" y="1151726"/>
            <a:ext cx="7086600" cy="3888000"/>
          </a:xfrm>
          <a:prstGeom prst="rect">
            <a:avLst/>
          </a:prstGeom>
        </p:spPr>
      </p:pic>
      <p:sp>
        <p:nvSpPr>
          <p:cNvPr id="9" name="Rounded Rectangle 8">
            <a:extLst>
              <a:ext uri="{FF2B5EF4-FFF2-40B4-BE49-F238E27FC236}">
                <a16:creationId xmlns:a16="http://schemas.microsoft.com/office/drawing/2014/main" id="{E1B474C4-C199-DBC5-2A01-4191603F7B55}"/>
              </a:ext>
            </a:extLst>
          </p:cNvPr>
          <p:cNvSpPr/>
          <p:nvPr/>
        </p:nvSpPr>
        <p:spPr>
          <a:xfrm>
            <a:off x="10287000" y="5448300"/>
            <a:ext cx="7086600" cy="4343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IN" sz="1600" dirty="0">
                <a:latin typeface="Montserrat" pitchFamily="2" charset="77"/>
              </a:rPr>
              <a:t>Indonesia is currently in the forefront in the commercial CCUS landscape of Southeast Asia comprising of 55% of the total projects, followed by Malaysia with another 33%. </a:t>
            </a:r>
          </a:p>
          <a:p>
            <a:pPr marL="285750" indent="-285750">
              <a:buFont typeface="Arial" panose="020B0604020202020204" pitchFamily="34" charset="0"/>
              <a:buChar char="•"/>
            </a:pPr>
            <a:r>
              <a:rPr lang="en-IN" sz="1600" dirty="0">
                <a:latin typeface="Montserrat" pitchFamily="2" charset="77"/>
              </a:rPr>
              <a:t>Statistically 2022 onward till date, Indonesia has registered a massive 114% growth in new CCUS project announcement compared to pre 2022 timeframe.</a:t>
            </a:r>
          </a:p>
          <a:p>
            <a:pPr marL="285750" indent="-285750">
              <a:buFont typeface="Arial" panose="020B0604020202020204" pitchFamily="34" charset="0"/>
              <a:buChar char="•"/>
            </a:pPr>
            <a:r>
              <a:rPr lang="en-IN" sz="1600" dirty="0">
                <a:latin typeface="Montserrat" pitchFamily="2" charset="77"/>
              </a:rPr>
              <a:t>Statistically, we can expect at least a 200% growth in new projects in the upcoming years once alliances realize into full scale commercial projects. This is thereby likely to play a pivotal role to shape up the national CCUS game quite significantly.</a:t>
            </a:r>
          </a:p>
          <a:p>
            <a:pPr marL="285750" indent="-285750">
              <a:buFont typeface="Arial" panose="020B0604020202020204" pitchFamily="34" charset="0"/>
              <a:buChar char="•"/>
            </a:pPr>
            <a:r>
              <a:rPr lang="en-US" sz="1600" b="0" i="0" u="none" strike="noStrike" dirty="0">
                <a:effectLst/>
                <a:latin typeface="Montserrat" pitchFamily="2" charset="77"/>
              </a:rPr>
              <a:t>40% of the total CCUS projects in the country is dominated by INOC </a:t>
            </a:r>
            <a:r>
              <a:rPr lang="en-US" sz="1600" b="0" i="0" u="none" strike="noStrike" dirty="0" err="1">
                <a:effectLst/>
                <a:latin typeface="Montserrat" pitchFamily="2" charset="77"/>
              </a:rPr>
              <a:t>Pertamina</a:t>
            </a:r>
            <a:r>
              <a:rPr lang="en-US" sz="1600" b="0" i="0" u="none" strike="noStrike" dirty="0">
                <a:effectLst/>
                <a:latin typeface="Montserrat" pitchFamily="2" charset="77"/>
              </a:rPr>
              <a:t>, followed by other companies including Repsol, BP, </a:t>
            </a:r>
            <a:r>
              <a:rPr lang="en-US" sz="1600" b="0" i="0" u="none" strike="noStrike" dirty="0" err="1">
                <a:effectLst/>
                <a:latin typeface="Montserrat" pitchFamily="2" charset="77"/>
              </a:rPr>
              <a:t>Inpex</a:t>
            </a:r>
            <a:r>
              <a:rPr lang="en-US" sz="1600" b="0" i="0" u="none" strike="noStrike" dirty="0">
                <a:effectLst/>
                <a:latin typeface="Montserrat" pitchFamily="2" charset="77"/>
              </a:rPr>
              <a:t> etc.</a:t>
            </a:r>
            <a:endParaRPr lang="en-IN" sz="1600" dirty="0">
              <a:latin typeface="Montserrat" pitchFamily="2" charset="77"/>
            </a:endParaRPr>
          </a:p>
        </p:txBody>
      </p:sp>
    </p:spTree>
    <p:extLst>
      <p:ext uri="{BB962C8B-B14F-4D97-AF65-F5344CB8AC3E}">
        <p14:creationId xmlns:p14="http://schemas.microsoft.com/office/powerpoint/2010/main" val="2759508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3" name="TextBox 3"/>
          <p:cNvSpPr txBox="1"/>
          <p:nvPr/>
        </p:nvSpPr>
        <p:spPr>
          <a:xfrm>
            <a:off x="852463" y="342900"/>
            <a:ext cx="9631130" cy="944489"/>
          </a:xfrm>
          <a:prstGeom prst="rect">
            <a:avLst/>
          </a:prstGeom>
        </p:spPr>
        <p:txBody>
          <a:bodyPr wrap="square" lIns="0" tIns="0" rIns="0" bIns="0" rtlCol="0" anchor="t">
            <a:spAutoFit/>
          </a:bodyPr>
          <a:lstStyle/>
          <a:p>
            <a:pPr algn="ctr">
              <a:lnSpc>
                <a:spcPts val="8699"/>
              </a:lnSpc>
            </a:pPr>
            <a:r>
              <a:rPr lang="en-US" sz="2800" dirty="0">
                <a:solidFill>
                  <a:srgbClr val="94AB6F"/>
                </a:solidFill>
                <a:latin typeface="Martel Heavy"/>
                <a:ea typeface="Martel Heavy"/>
                <a:cs typeface="Martel Heavy"/>
                <a:sym typeface="Martel Heavy"/>
              </a:rPr>
              <a:t>Pioneering Projects: The Rise of CCUS in Indonesia</a:t>
            </a:r>
          </a:p>
        </p:txBody>
      </p:sp>
      <p:pic>
        <p:nvPicPr>
          <p:cNvPr id="3074" name="Picture 2">
            <a:extLst>
              <a:ext uri="{FF2B5EF4-FFF2-40B4-BE49-F238E27FC236}">
                <a16:creationId xmlns:a16="http://schemas.microsoft.com/office/drawing/2014/main" id="{48FD6005-5641-1686-B4ED-224C5D0BFD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73875"/>
            <a:ext cx="10116857" cy="63392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extBox 4">
            <a:extLst>
              <a:ext uri="{FF2B5EF4-FFF2-40B4-BE49-F238E27FC236}">
                <a16:creationId xmlns:a16="http://schemas.microsoft.com/office/drawing/2014/main" id="{F397DFAA-FA1E-AA2A-8B14-F0A7CC907AA5}"/>
              </a:ext>
            </a:extLst>
          </p:cNvPr>
          <p:cNvGraphicFramePr/>
          <p:nvPr>
            <p:extLst>
              <p:ext uri="{D42A27DB-BD31-4B8C-83A1-F6EECF244321}">
                <p14:modId xmlns:p14="http://schemas.microsoft.com/office/powerpoint/2010/main" val="2699276056"/>
              </p:ext>
            </p:extLst>
          </p:nvPr>
        </p:nvGraphicFramePr>
        <p:xfrm>
          <a:off x="11125200" y="26751"/>
          <a:ext cx="6804255" cy="1028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A51A0227-072A-4F5F-928C-E2C3E5CCD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6476429-9476-025B-C996-E87C2C96801B}"/>
              </a:ext>
            </a:extLst>
          </p:cNvPr>
          <p:cNvPicPr>
            <a:picLocks noChangeAspect="1"/>
          </p:cNvPicPr>
          <p:nvPr/>
        </p:nvPicPr>
        <p:blipFill rotWithShape="1">
          <a:blip r:embed="rId3"/>
          <a:srcRect l="1850" r="3316"/>
          <a:stretch/>
        </p:blipFill>
        <p:spPr>
          <a:xfrm>
            <a:off x="880968" y="1318735"/>
            <a:ext cx="8260746" cy="4038279"/>
          </a:xfrm>
          <a:prstGeom prst="rect">
            <a:avLst/>
          </a:prstGeom>
        </p:spPr>
      </p:pic>
      <p:sp>
        <p:nvSpPr>
          <p:cNvPr id="2057" name="sketchy line">
            <a:extLst>
              <a:ext uri="{FF2B5EF4-FFF2-40B4-BE49-F238E27FC236}">
                <a16:creationId xmlns:a16="http://schemas.microsoft.com/office/drawing/2014/main" id="{35D99776-4B38-47DF-A302-11AD9AF87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505956" y="7938849"/>
            <a:ext cx="2331720" cy="27432"/>
          </a:xfrm>
          <a:custGeom>
            <a:avLst/>
            <a:gdLst>
              <a:gd name="connsiteX0" fmla="*/ 0 w 2331720"/>
              <a:gd name="connsiteY0" fmla="*/ 0 h 27432"/>
              <a:gd name="connsiteX1" fmla="*/ 559613 w 2331720"/>
              <a:gd name="connsiteY1" fmla="*/ 0 h 27432"/>
              <a:gd name="connsiteX2" fmla="*/ 1142543 w 2331720"/>
              <a:gd name="connsiteY2" fmla="*/ 0 h 27432"/>
              <a:gd name="connsiteX3" fmla="*/ 1725473 w 2331720"/>
              <a:gd name="connsiteY3" fmla="*/ 0 h 27432"/>
              <a:gd name="connsiteX4" fmla="*/ 2331720 w 2331720"/>
              <a:gd name="connsiteY4" fmla="*/ 0 h 27432"/>
              <a:gd name="connsiteX5" fmla="*/ 2331720 w 2331720"/>
              <a:gd name="connsiteY5" fmla="*/ 27432 h 27432"/>
              <a:gd name="connsiteX6" fmla="*/ 1748790 w 2331720"/>
              <a:gd name="connsiteY6" fmla="*/ 27432 h 27432"/>
              <a:gd name="connsiteX7" fmla="*/ 1212494 w 2331720"/>
              <a:gd name="connsiteY7" fmla="*/ 27432 h 27432"/>
              <a:gd name="connsiteX8" fmla="*/ 676199 w 2331720"/>
              <a:gd name="connsiteY8" fmla="*/ 27432 h 27432"/>
              <a:gd name="connsiteX9" fmla="*/ 0 w 2331720"/>
              <a:gd name="connsiteY9" fmla="*/ 27432 h 27432"/>
              <a:gd name="connsiteX10" fmla="*/ 0 w 2331720"/>
              <a:gd name="connsiteY10"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720" h="27432" fill="none" extrusionOk="0">
                <a:moveTo>
                  <a:pt x="0" y="0"/>
                </a:moveTo>
                <a:cubicBezTo>
                  <a:pt x="193316" y="-14286"/>
                  <a:pt x="386509" y="-1125"/>
                  <a:pt x="559613" y="0"/>
                </a:cubicBezTo>
                <a:cubicBezTo>
                  <a:pt x="732717" y="1125"/>
                  <a:pt x="909882" y="-9285"/>
                  <a:pt x="1142543" y="0"/>
                </a:cubicBezTo>
                <a:cubicBezTo>
                  <a:pt x="1375204" y="9285"/>
                  <a:pt x="1490929" y="16422"/>
                  <a:pt x="1725473" y="0"/>
                </a:cubicBezTo>
                <a:cubicBezTo>
                  <a:pt x="1960017" y="-16422"/>
                  <a:pt x="2090698" y="-22558"/>
                  <a:pt x="2331720" y="0"/>
                </a:cubicBezTo>
                <a:cubicBezTo>
                  <a:pt x="2332023" y="11145"/>
                  <a:pt x="2331293" y="14758"/>
                  <a:pt x="2331720" y="27432"/>
                </a:cubicBezTo>
                <a:cubicBezTo>
                  <a:pt x="2105542" y="52313"/>
                  <a:pt x="2039251" y="32774"/>
                  <a:pt x="1748790" y="27432"/>
                </a:cubicBezTo>
                <a:cubicBezTo>
                  <a:pt x="1458329" y="22091"/>
                  <a:pt x="1436072" y="17457"/>
                  <a:pt x="1212494" y="27432"/>
                </a:cubicBezTo>
                <a:cubicBezTo>
                  <a:pt x="988916" y="37407"/>
                  <a:pt x="936768" y="34014"/>
                  <a:pt x="676199" y="27432"/>
                </a:cubicBezTo>
                <a:cubicBezTo>
                  <a:pt x="415630" y="20850"/>
                  <a:pt x="187181" y="2482"/>
                  <a:pt x="0" y="27432"/>
                </a:cubicBezTo>
                <a:cubicBezTo>
                  <a:pt x="-1145" y="17399"/>
                  <a:pt x="-496" y="9484"/>
                  <a:pt x="0" y="0"/>
                </a:cubicBezTo>
                <a:close/>
              </a:path>
              <a:path w="2331720" h="27432" stroke="0" extrusionOk="0">
                <a:moveTo>
                  <a:pt x="0" y="0"/>
                </a:moveTo>
                <a:cubicBezTo>
                  <a:pt x="139991" y="7893"/>
                  <a:pt x="383267" y="9775"/>
                  <a:pt x="559613" y="0"/>
                </a:cubicBezTo>
                <a:cubicBezTo>
                  <a:pt x="735959" y="-9775"/>
                  <a:pt x="830019" y="19030"/>
                  <a:pt x="1072591" y="0"/>
                </a:cubicBezTo>
                <a:cubicBezTo>
                  <a:pt x="1315163" y="-19030"/>
                  <a:pt x="1496242" y="-320"/>
                  <a:pt x="1702156" y="0"/>
                </a:cubicBezTo>
                <a:cubicBezTo>
                  <a:pt x="1908071" y="320"/>
                  <a:pt x="2097549" y="18703"/>
                  <a:pt x="2331720" y="0"/>
                </a:cubicBezTo>
                <a:cubicBezTo>
                  <a:pt x="2332591" y="6699"/>
                  <a:pt x="2332407" y="13731"/>
                  <a:pt x="2331720" y="27432"/>
                </a:cubicBezTo>
                <a:cubicBezTo>
                  <a:pt x="2093003" y="17823"/>
                  <a:pt x="1999036" y="42677"/>
                  <a:pt x="1795424" y="27432"/>
                </a:cubicBezTo>
                <a:cubicBezTo>
                  <a:pt x="1591812" y="12187"/>
                  <a:pt x="1414520" y="21492"/>
                  <a:pt x="1259129" y="27432"/>
                </a:cubicBezTo>
                <a:cubicBezTo>
                  <a:pt x="1103738" y="33372"/>
                  <a:pt x="912643" y="24838"/>
                  <a:pt x="629564" y="27432"/>
                </a:cubicBezTo>
                <a:cubicBezTo>
                  <a:pt x="346485" y="30026"/>
                  <a:pt x="198767" y="35305"/>
                  <a:pt x="0" y="27432"/>
                </a:cubicBezTo>
                <a:cubicBezTo>
                  <a:pt x="-806" y="19304"/>
                  <a:pt x="1360" y="9038"/>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3">
            <a:extLst>
              <a:ext uri="{FF2B5EF4-FFF2-40B4-BE49-F238E27FC236}">
                <a16:creationId xmlns:a16="http://schemas.microsoft.com/office/drawing/2014/main" id="{856B3329-8EF8-09B1-6BE2-791FA5F569FC}"/>
              </a:ext>
            </a:extLst>
          </p:cNvPr>
          <p:cNvSpPr txBox="1"/>
          <p:nvPr/>
        </p:nvSpPr>
        <p:spPr>
          <a:xfrm>
            <a:off x="1704975" y="0"/>
            <a:ext cx="14878050" cy="913712"/>
          </a:xfrm>
          <a:prstGeom prst="rect">
            <a:avLst/>
          </a:prstGeom>
        </p:spPr>
        <p:txBody>
          <a:bodyPr wrap="square" lIns="0" tIns="0" rIns="0" bIns="0" rtlCol="0" anchor="t">
            <a:spAutoFit/>
          </a:bodyPr>
          <a:lstStyle/>
          <a:p>
            <a:pPr algn="ctr">
              <a:lnSpc>
                <a:spcPts val="7888"/>
              </a:lnSpc>
            </a:pPr>
            <a:r>
              <a:rPr lang="en-US" sz="4000" dirty="0">
                <a:latin typeface="Martel Heavy"/>
                <a:ea typeface="Martel Heavy"/>
                <a:cs typeface="Martel Heavy"/>
                <a:sym typeface="Martel Heavy"/>
              </a:rPr>
              <a:t>The Future of CCUS in Indonesia</a:t>
            </a:r>
          </a:p>
        </p:txBody>
      </p:sp>
      <p:sp>
        <p:nvSpPr>
          <p:cNvPr id="14" name="Rounded Rectangle 13">
            <a:extLst>
              <a:ext uri="{FF2B5EF4-FFF2-40B4-BE49-F238E27FC236}">
                <a16:creationId xmlns:a16="http://schemas.microsoft.com/office/drawing/2014/main" id="{87BCE116-0C76-026D-1FAF-052DBDDA096D}"/>
              </a:ext>
            </a:extLst>
          </p:cNvPr>
          <p:cNvSpPr/>
          <p:nvPr/>
        </p:nvSpPr>
        <p:spPr>
          <a:xfrm>
            <a:off x="880968" y="5762037"/>
            <a:ext cx="8260746" cy="43439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228600">
              <a:lnSpc>
                <a:spcPct val="90000"/>
              </a:lnSpc>
              <a:spcBef>
                <a:spcPts val="0"/>
              </a:spcBef>
              <a:spcAft>
                <a:spcPts val="600"/>
              </a:spcAft>
              <a:buFont typeface="Arial" panose="020B0604020202020204" pitchFamily="34" charset="0"/>
              <a:buChar char="•"/>
            </a:pPr>
            <a:r>
              <a:rPr lang="en-US" sz="1600" b="0" i="0" u="none" strike="noStrike" dirty="0">
                <a:effectLst/>
                <a:latin typeface="Montserrat" pitchFamily="2" charset="77"/>
              </a:rPr>
              <a:t>57% of the carbon source associated with the projects are from natural gas processing facilities.</a:t>
            </a:r>
          </a:p>
          <a:p>
            <a:pPr marL="342900" indent="-228600">
              <a:lnSpc>
                <a:spcPct val="90000"/>
              </a:lnSpc>
              <a:spcBef>
                <a:spcPts val="0"/>
              </a:spcBef>
              <a:spcAft>
                <a:spcPts val="600"/>
              </a:spcAft>
              <a:buFont typeface="Arial" panose="020B0604020202020204" pitchFamily="34" charset="0"/>
              <a:buChar char="•"/>
            </a:pPr>
            <a:r>
              <a:rPr lang="en-US" sz="1600" b="0" i="0" u="none" strike="noStrike" dirty="0">
                <a:effectLst/>
                <a:latin typeface="Montserrat" pitchFamily="2" charset="77"/>
              </a:rPr>
              <a:t>This is followed by the remaining 43% across different segments of industry including ammonia production, paper production and other chemicals. </a:t>
            </a:r>
          </a:p>
          <a:p>
            <a:pPr marL="342900" indent="-228600">
              <a:lnSpc>
                <a:spcPct val="90000"/>
              </a:lnSpc>
              <a:spcAft>
                <a:spcPts val="600"/>
              </a:spcAft>
              <a:buFont typeface="Arial" panose="020B0604020202020204" pitchFamily="34" charset="0"/>
              <a:buChar char="•"/>
            </a:pPr>
            <a:r>
              <a:rPr lang="en-US" sz="1600" b="0" i="0" u="none" strike="noStrike" dirty="0">
                <a:effectLst/>
                <a:latin typeface="Montserrat" pitchFamily="2" charset="77"/>
              </a:rPr>
              <a:t>CCUS is still lacking in one of the most emission intensive sector – power plants.</a:t>
            </a:r>
            <a:endParaRPr lang="en-US" sz="1600" dirty="0">
              <a:latin typeface="Montserrat" pitchFamily="2" charset="77"/>
            </a:endParaRPr>
          </a:p>
          <a:p>
            <a:pPr marL="342900" indent="-228600">
              <a:lnSpc>
                <a:spcPct val="90000"/>
              </a:lnSpc>
              <a:spcAft>
                <a:spcPts val="600"/>
              </a:spcAft>
              <a:buFont typeface="Arial" panose="020B0604020202020204" pitchFamily="34" charset="0"/>
              <a:buChar char="•"/>
            </a:pPr>
            <a:r>
              <a:rPr lang="en-US" sz="1600" dirty="0">
                <a:latin typeface="Montserrat" pitchFamily="2" charset="77"/>
              </a:rPr>
              <a:t>Over a third of Indonesia's energy sector emissions come from the power sector, with 85% from coal-based generation. The average age of the coal fleet is 13 years, and new plants continue to be built.</a:t>
            </a:r>
          </a:p>
          <a:p>
            <a:pPr marL="342900" indent="-228600">
              <a:lnSpc>
                <a:spcPct val="90000"/>
              </a:lnSpc>
              <a:spcAft>
                <a:spcPts val="600"/>
              </a:spcAft>
              <a:buFont typeface="Arial" panose="020B0604020202020204" pitchFamily="34" charset="0"/>
              <a:buChar char="•"/>
            </a:pPr>
            <a:r>
              <a:rPr lang="en-US" sz="1600" dirty="0">
                <a:latin typeface="Montserrat" pitchFamily="2" charset="77"/>
              </a:rPr>
              <a:t>Supercritical and ultra-supercritical power plants, which constitute about 20% of Indonesia's coal fleet, are more efficient and suitable for CCUS retrofits. These large-scale, recently built plants could serve as anchor projects for developing CO2 storage hubs.</a:t>
            </a:r>
          </a:p>
        </p:txBody>
      </p:sp>
      <p:pic>
        <p:nvPicPr>
          <p:cNvPr id="2" name="Picture 1">
            <a:extLst>
              <a:ext uri="{FF2B5EF4-FFF2-40B4-BE49-F238E27FC236}">
                <a16:creationId xmlns:a16="http://schemas.microsoft.com/office/drawing/2014/main" id="{E4DB2357-5F13-6512-8175-E0EDB79E4685}"/>
              </a:ext>
            </a:extLst>
          </p:cNvPr>
          <p:cNvPicPr>
            <a:picLocks noChangeAspect="1"/>
          </p:cNvPicPr>
          <p:nvPr/>
        </p:nvPicPr>
        <p:blipFill>
          <a:blip r:embed="rId4"/>
          <a:stretch>
            <a:fillRect/>
          </a:stretch>
        </p:blipFill>
        <p:spPr>
          <a:xfrm>
            <a:off x="9788271" y="1194688"/>
            <a:ext cx="7772400" cy="4162326"/>
          </a:xfrm>
          <a:prstGeom prst="rect">
            <a:avLst/>
          </a:prstGeom>
        </p:spPr>
      </p:pic>
      <p:sp>
        <p:nvSpPr>
          <p:cNvPr id="3" name="Rounded Rectangle 2">
            <a:extLst>
              <a:ext uri="{FF2B5EF4-FFF2-40B4-BE49-F238E27FC236}">
                <a16:creationId xmlns:a16="http://schemas.microsoft.com/office/drawing/2014/main" id="{7A02B3B4-24F1-11E3-F718-19C8CE0BF8F8}"/>
              </a:ext>
            </a:extLst>
          </p:cNvPr>
          <p:cNvSpPr/>
          <p:nvPr/>
        </p:nvSpPr>
        <p:spPr>
          <a:xfrm>
            <a:off x="9860946" y="5762037"/>
            <a:ext cx="7772400" cy="43439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228600">
              <a:lnSpc>
                <a:spcPct val="90000"/>
              </a:lnSpc>
              <a:spcAft>
                <a:spcPts val="600"/>
              </a:spcAft>
              <a:buFont typeface="Arial" panose="020B0604020202020204" pitchFamily="34" charset="0"/>
              <a:buChar char="•"/>
            </a:pPr>
            <a:r>
              <a:rPr lang="en-IN" sz="1600" b="1" u="sng" dirty="0">
                <a:latin typeface="Montserrat" pitchFamily="2" charset="77"/>
              </a:rPr>
              <a:t>Cement production</a:t>
            </a:r>
          </a:p>
          <a:p>
            <a:pPr marL="457200" indent="-342900">
              <a:lnSpc>
                <a:spcPct val="90000"/>
              </a:lnSpc>
              <a:spcAft>
                <a:spcPts val="600"/>
              </a:spcAft>
              <a:buFont typeface="+mj-lt"/>
              <a:buAutoNum type="arabicPeriod"/>
            </a:pPr>
            <a:r>
              <a:rPr lang="en-IN" sz="1600" u="sng" dirty="0">
                <a:latin typeface="Montserrat" pitchFamily="2" charset="77"/>
              </a:rPr>
              <a:t>Largest</a:t>
            </a:r>
            <a:r>
              <a:rPr lang="en-IN" sz="1600" dirty="0">
                <a:latin typeface="Montserrat" pitchFamily="2" charset="77"/>
              </a:rPr>
              <a:t> industrial emitter in Indonesia, with two-thirds of the sector’s direct emissions originating from clinker production. </a:t>
            </a:r>
          </a:p>
          <a:p>
            <a:pPr marL="457200" indent="-342900">
              <a:lnSpc>
                <a:spcPct val="90000"/>
              </a:lnSpc>
              <a:spcAft>
                <a:spcPts val="600"/>
              </a:spcAft>
              <a:buFont typeface="+mj-lt"/>
              <a:buAutoNum type="arabicPeriod"/>
            </a:pPr>
            <a:r>
              <a:rPr lang="en-IN" sz="1600" dirty="0">
                <a:latin typeface="Montserrat" pitchFamily="2" charset="77"/>
              </a:rPr>
              <a:t>30 major cement plants, which emit around </a:t>
            </a:r>
            <a:r>
              <a:rPr lang="en-IN" sz="1600" b="1" dirty="0">
                <a:latin typeface="Montserrat" pitchFamily="2" charset="77"/>
              </a:rPr>
              <a:t>45 Mt CO2 per year</a:t>
            </a:r>
            <a:r>
              <a:rPr lang="en-IN" sz="1600" dirty="0">
                <a:latin typeface="Montserrat" pitchFamily="2" charset="77"/>
              </a:rPr>
              <a:t>. </a:t>
            </a:r>
          </a:p>
          <a:p>
            <a:pPr marL="342900" indent="-228600">
              <a:lnSpc>
                <a:spcPct val="90000"/>
              </a:lnSpc>
              <a:spcAft>
                <a:spcPts val="600"/>
              </a:spcAft>
              <a:buFont typeface="Arial" panose="020B0604020202020204" pitchFamily="34" charset="0"/>
              <a:buChar char="•"/>
            </a:pPr>
            <a:r>
              <a:rPr lang="en-IN" sz="1600" b="1" u="sng" dirty="0">
                <a:latin typeface="Montserrat" pitchFamily="2" charset="77"/>
              </a:rPr>
              <a:t>Iron and steel production</a:t>
            </a:r>
          </a:p>
          <a:p>
            <a:pPr marL="457200" indent="-342900">
              <a:lnSpc>
                <a:spcPct val="90000"/>
              </a:lnSpc>
              <a:spcAft>
                <a:spcPts val="600"/>
              </a:spcAft>
              <a:buFont typeface="+mj-lt"/>
              <a:buAutoNum type="arabicPeriod"/>
            </a:pPr>
            <a:r>
              <a:rPr lang="en-IN" sz="1600" dirty="0">
                <a:latin typeface="Montserrat" pitchFamily="2" charset="77"/>
              </a:rPr>
              <a:t>CCUS can be a cost-effective route to decarbonise.</a:t>
            </a:r>
          </a:p>
          <a:p>
            <a:pPr marL="457200" indent="-342900">
              <a:lnSpc>
                <a:spcPct val="90000"/>
              </a:lnSpc>
              <a:spcAft>
                <a:spcPts val="600"/>
              </a:spcAft>
              <a:buFont typeface="+mj-lt"/>
              <a:buAutoNum type="arabicPeriod"/>
            </a:pPr>
            <a:r>
              <a:rPr lang="en-IN" sz="1600" dirty="0">
                <a:latin typeface="Montserrat" pitchFamily="2" charset="77"/>
              </a:rPr>
              <a:t>6 large-scale steel mills with annual CO2 emissions of around </a:t>
            </a:r>
          </a:p>
          <a:p>
            <a:pPr marL="114300">
              <a:lnSpc>
                <a:spcPct val="90000"/>
              </a:lnSpc>
              <a:spcAft>
                <a:spcPts val="600"/>
              </a:spcAft>
            </a:pPr>
            <a:r>
              <a:rPr lang="en-IN" sz="1600" b="1" dirty="0">
                <a:latin typeface="Montserrat" pitchFamily="2" charset="77"/>
              </a:rPr>
              <a:t>      30 Mt CO2</a:t>
            </a:r>
            <a:r>
              <a:rPr lang="en-IN" sz="1600" dirty="0">
                <a:latin typeface="Montserrat" pitchFamily="2" charset="77"/>
              </a:rPr>
              <a:t>. </a:t>
            </a:r>
          </a:p>
          <a:p>
            <a:pPr marL="400050" indent="-285750">
              <a:lnSpc>
                <a:spcPct val="90000"/>
              </a:lnSpc>
              <a:spcAft>
                <a:spcPts val="600"/>
              </a:spcAft>
              <a:buFont typeface="Arial" panose="020B0604020202020204" pitchFamily="34" charset="0"/>
              <a:buChar char="•"/>
            </a:pPr>
            <a:r>
              <a:rPr lang="en-IN" sz="1600" b="1" u="sng" dirty="0">
                <a:latin typeface="Montserrat" pitchFamily="2" charset="77"/>
              </a:rPr>
              <a:t>Ammonia production</a:t>
            </a:r>
          </a:p>
          <a:p>
            <a:pPr marL="457200" indent="-342900">
              <a:lnSpc>
                <a:spcPct val="90000"/>
              </a:lnSpc>
              <a:spcAft>
                <a:spcPts val="600"/>
              </a:spcAft>
              <a:buFont typeface="+mj-lt"/>
              <a:buAutoNum type="arabicPeriod"/>
            </a:pPr>
            <a:r>
              <a:rPr lang="en-IN" sz="1600" dirty="0">
                <a:latin typeface="Montserrat" pitchFamily="2" charset="77"/>
              </a:rPr>
              <a:t>CCUS can also be a cost-effective solution for low-emissions ammonia production. Japan and Indonesia signed a Memorandum of Co-operation (MoU) in 2022 leading to a joint CCUS study on a 0.7 Mt ammonia plant in Central Sulawesi.</a:t>
            </a:r>
            <a:endParaRPr lang="en-US" sz="1600" dirty="0">
              <a:latin typeface="Montserrat" pitchFamily="2" charset="77"/>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7" name="Rectangle 103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6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Perkembangan Konsep dan Penerapan CCUS di Indonesia">
            <a:extLst>
              <a:ext uri="{FF2B5EF4-FFF2-40B4-BE49-F238E27FC236}">
                <a16:creationId xmlns:a16="http://schemas.microsoft.com/office/drawing/2014/main" id="{897FD893-CC0F-A645-F2C1-E49E1B91C0B5}"/>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t="15730"/>
          <a:stretch/>
        </p:blipFill>
        <p:spPr bwMode="auto">
          <a:xfrm>
            <a:off x="20" y="1"/>
            <a:ext cx="18287980" cy="10286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3"/>
          <p:cNvSpPr txBox="1"/>
          <p:nvPr/>
        </p:nvSpPr>
        <p:spPr>
          <a:xfrm>
            <a:off x="5181600" y="-571500"/>
            <a:ext cx="7924800" cy="191237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b="1" u="sng" dirty="0">
                <a:latin typeface="Montserrat" pitchFamily="2" charset="77"/>
                <a:ea typeface="+mj-ea"/>
                <a:cs typeface="+mj-cs"/>
                <a:sym typeface="Martel Heavy"/>
              </a:rPr>
              <a:t>CCUS Framework Indonesia</a:t>
            </a:r>
          </a:p>
        </p:txBody>
      </p:sp>
      <p:sp>
        <p:nvSpPr>
          <p:cNvPr id="11" name="Rounded Rectangle 10">
            <a:extLst>
              <a:ext uri="{FF2B5EF4-FFF2-40B4-BE49-F238E27FC236}">
                <a16:creationId xmlns:a16="http://schemas.microsoft.com/office/drawing/2014/main" id="{6F505F93-8639-F6E5-DDDE-61CEDC1D50AB}"/>
              </a:ext>
            </a:extLst>
          </p:cNvPr>
          <p:cNvSpPr/>
          <p:nvPr/>
        </p:nvSpPr>
        <p:spPr>
          <a:xfrm>
            <a:off x="838200" y="2003936"/>
            <a:ext cx="4800600" cy="754380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b="1" u="sng" dirty="0">
                <a:latin typeface="Montserrat" pitchFamily="2" charset="77"/>
              </a:rPr>
              <a:t>MEMR 2/2023</a:t>
            </a:r>
          </a:p>
          <a:p>
            <a:pPr algn="ctr"/>
            <a:endParaRPr lang="en-IN" dirty="0"/>
          </a:p>
          <a:p>
            <a:pPr marL="285750" indent="-285750">
              <a:buFont typeface="Arial" panose="020B0604020202020204" pitchFamily="34" charset="0"/>
              <a:buChar char="•"/>
            </a:pPr>
            <a:r>
              <a:rPr lang="en-IN" dirty="0"/>
              <a:t>Indonesia has established a pioneering legal and regulatory framework for Carbon Capture, Utilization, and Storage (CCUS) with the Ministry of Energy and Mineral Resources Regulation Number 2 of 2023 (MEMR 2/2023), finalized in March 2023. </a:t>
            </a:r>
          </a:p>
          <a:p>
            <a:pPr marL="285750" indent="-285750">
              <a:buFont typeface="Arial" panose="020B0604020202020204" pitchFamily="34" charset="0"/>
              <a:buChar char="•"/>
            </a:pPr>
            <a:r>
              <a:rPr lang="en-IN" dirty="0"/>
              <a:t>This makes Indonesia the first country in Southeast Asia to implement such a framework. MEMR 2/2023 addresses key areas like detailed monitoring and reporting requirements essential for safe CO2 storage.</a:t>
            </a:r>
          </a:p>
          <a:p>
            <a:pPr marL="285750" indent="-285750">
              <a:buFont typeface="Arial" panose="020B0604020202020204" pitchFamily="34" charset="0"/>
              <a:buChar char="•"/>
            </a:pPr>
            <a:r>
              <a:rPr lang="en-IN" dirty="0"/>
              <a:t>It relies on upstream exploration and production companies to lead CCUS development and operations due to their expertise in large-scale projects and subsurface knowledge.</a:t>
            </a:r>
          </a:p>
          <a:p>
            <a:pPr marL="285750" indent="-285750">
              <a:buFont typeface="Arial" panose="020B0604020202020204" pitchFamily="34" charset="0"/>
              <a:buChar char="•"/>
            </a:pPr>
            <a:r>
              <a:rPr lang="en-IN" dirty="0"/>
              <a:t>MEMR 2/2023 is built on Indonesia’s oil and gas regulatory framework and allows only oil and gas contractors to develop CCUS projects. This limitation stems from the regulation’s scope, confined to the ministry’s jurisdiction, unlike broader legislation seen in other regions.</a:t>
            </a:r>
          </a:p>
        </p:txBody>
      </p:sp>
      <p:sp>
        <p:nvSpPr>
          <p:cNvPr id="12" name="Rounded Rectangle 11">
            <a:extLst>
              <a:ext uri="{FF2B5EF4-FFF2-40B4-BE49-F238E27FC236}">
                <a16:creationId xmlns:a16="http://schemas.microsoft.com/office/drawing/2014/main" id="{2B569A63-BA39-02F4-E64C-3B06680413F5}"/>
              </a:ext>
            </a:extLst>
          </p:cNvPr>
          <p:cNvSpPr/>
          <p:nvPr/>
        </p:nvSpPr>
        <p:spPr>
          <a:xfrm>
            <a:off x="6858000" y="2003936"/>
            <a:ext cx="4800600" cy="74676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u="sng" dirty="0">
                <a:latin typeface="Montserrat" pitchFamily="2" charset="77"/>
              </a:rPr>
              <a:t>Changes Required</a:t>
            </a:r>
          </a:p>
          <a:p>
            <a:pPr algn="ctr"/>
            <a:endParaRPr lang="en-US" b="1" dirty="0">
              <a:latin typeface="Montserrat" pitchFamily="2" charset="77"/>
            </a:endParaRPr>
          </a:p>
          <a:p>
            <a:r>
              <a:rPr lang="en-IN" dirty="0"/>
              <a:t>To maximize CCUS's role in Indonesia’s decarbonization, additional regulations are needed to expand the framework beyond the oil and gas sector. These should cover:</a:t>
            </a:r>
          </a:p>
          <a:p>
            <a:endParaRPr lang="en-IN" dirty="0"/>
          </a:p>
          <a:p>
            <a:pPr marL="342900" indent="-342900">
              <a:buFont typeface="+mj-lt"/>
              <a:buAutoNum type="arabicPeriod"/>
            </a:pPr>
            <a:r>
              <a:rPr lang="en-IN" b="1" dirty="0"/>
              <a:t>CO2 Storage Development Outside Oil and Gas Areas</a:t>
            </a:r>
            <a:r>
              <a:rPr lang="en-IN" dirty="0"/>
              <a:t>: Creating frameworks for defining, licensing, permitting, monitoring, and regulating CO2 storage outside oil and gas zones.</a:t>
            </a:r>
          </a:p>
          <a:p>
            <a:pPr marL="342900" indent="-342900">
              <a:buFont typeface="+mj-lt"/>
              <a:buAutoNum type="arabicPeriod"/>
            </a:pPr>
            <a:endParaRPr lang="en-IN" dirty="0"/>
          </a:p>
          <a:p>
            <a:pPr marL="342900" indent="-342900">
              <a:buFont typeface="+mj-lt"/>
              <a:buAutoNum type="arabicPeriod"/>
            </a:pPr>
            <a:r>
              <a:rPr lang="en-IN" b="1" dirty="0"/>
              <a:t>Inclusion of Non-Oil and Gas Companies</a:t>
            </a:r>
            <a:r>
              <a:rPr lang="en-IN" dirty="0"/>
              <a:t>: Developing regulations for non-oil and gas companies to participate in CO2 transport and storage, fostering CO2 storage hubs.</a:t>
            </a:r>
          </a:p>
          <a:p>
            <a:pPr marL="342900" indent="-342900">
              <a:buFont typeface="+mj-lt"/>
              <a:buAutoNum type="arabicPeriod"/>
            </a:pPr>
            <a:endParaRPr lang="en-IN" dirty="0"/>
          </a:p>
          <a:p>
            <a:pPr marL="342900" indent="-342900">
              <a:buFont typeface="+mj-lt"/>
              <a:buAutoNum type="arabicPeriod"/>
            </a:pPr>
            <a:r>
              <a:rPr lang="en-IN" b="1" dirty="0"/>
              <a:t>International Implications</a:t>
            </a:r>
            <a:r>
              <a:rPr lang="en-IN" dirty="0"/>
              <a:t>: Addressing cross-border projects and international regulations, considering Indonesia's potential to support regional and global decarbonization.</a:t>
            </a:r>
            <a:endParaRPr lang="en-US" b="1" dirty="0">
              <a:latin typeface="Montserrat" pitchFamily="2" charset="77"/>
            </a:endParaRPr>
          </a:p>
          <a:p>
            <a:pPr algn="ctr"/>
            <a:endParaRPr lang="en-US" b="1" dirty="0">
              <a:latin typeface="Montserrat" pitchFamily="2" charset="77"/>
            </a:endParaRPr>
          </a:p>
        </p:txBody>
      </p:sp>
      <p:sp>
        <p:nvSpPr>
          <p:cNvPr id="13" name="Rounded Rectangle 12">
            <a:extLst>
              <a:ext uri="{FF2B5EF4-FFF2-40B4-BE49-F238E27FC236}">
                <a16:creationId xmlns:a16="http://schemas.microsoft.com/office/drawing/2014/main" id="{8298BE1F-0A62-BC23-9E8F-3D126B2650F3}"/>
              </a:ext>
            </a:extLst>
          </p:cNvPr>
          <p:cNvSpPr/>
          <p:nvPr/>
        </p:nvSpPr>
        <p:spPr>
          <a:xfrm>
            <a:off x="12877800" y="2003936"/>
            <a:ext cx="4800600" cy="74676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IN" b="1" dirty="0"/>
              <a:t>4. Monetization of Carbon Credits</a:t>
            </a:r>
            <a:r>
              <a:rPr lang="en-IN" dirty="0"/>
              <a:t>: Ensuring   a robust methodology for generating and trading CCUS-enabled carbon credits to meet emissions reduction targets and monetize credits from CO2 captured outside the oil and gas sector.</a:t>
            </a:r>
          </a:p>
          <a:p>
            <a:endParaRPr lang="en-IN" dirty="0"/>
          </a:p>
          <a:p>
            <a:pPr marL="285750" indent="-285750">
              <a:buFont typeface="Arial" panose="020B0604020202020204" pitchFamily="34" charset="0"/>
              <a:buChar char="•"/>
            </a:pPr>
            <a:r>
              <a:rPr lang="en-IN" dirty="0"/>
              <a:t>In summary, Indonesia’s MEMR 2/2023 is a pioneering step for CCUS in Southeast Asia, establishing essential regulatory frameworks for CO2 storage. </a:t>
            </a:r>
          </a:p>
          <a:p>
            <a:pPr marL="285750" indent="-285750">
              <a:buFont typeface="Arial" panose="020B0604020202020204" pitchFamily="34" charset="0"/>
              <a:buChar char="•"/>
            </a:pPr>
            <a:r>
              <a:rPr lang="en-IN" dirty="0"/>
              <a:t>However, to enable broader participation and fully realize the potential of CCUS in Indonesia’s decarbonization strategy, further regulations are needed to expand the scope beyond the oil and gas sector, address international collaborations, and develop robust methodologies for carbon credit monetization.</a:t>
            </a:r>
          </a:p>
          <a:p>
            <a:pPr marL="285750" indent="-285750">
              <a:buFont typeface="Arial" panose="020B0604020202020204" pitchFamily="34" charset="0"/>
              <a:buChar char="•"/>
            </a:pPr>
            <a:r>
              <a:rPr lang="en-IN" dirty="0"/>
              <a:t>Indonesia can follow suit of legislations in other countries like the CCS Directive in the European Union and Australia's Offshore Petroleum and Greenhouse Gas Storage Act 2006.</a:t>
            </a:r>
          </a:p>
        </p:txBody>
      </p:sp>
      <p:sp>
        <p:nvSpPr>
          <p:cNvPr id="14" name="Right Arrow 13">
            <a:extLst>
              <a:ext uri="{FF2B5EF4-FFF2-40B4-BE49-F238E27FC236}">
                <a16:creationId xmlns:a16="http://schemas.microsoft.com/office/drawing/2014/main" id="{55A4A408-991F-EF9B-6EEE-9FC38AEF3C5B}"/>
              </a:ext>
            </a:extLst>
          </p:cNvPr>
          <p:cNvSpPr/>
          <p:nvPr/>
        </p:nvSpPr>
        <p:spPr>
          <a:xfrm>
            <a:off x="5791180" y="5143499"/>
            <a:ext cx="990600" cy="9144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DA7C857A-6EF8-8C22-75D4-66BEEB691E1D}"/>
              </a:ext>
            </a:extLst>
          </p:cNvPr>
          <p:cNvSpPr/>
          <p:nvPr/>
        </p:nvSpPr>
        <p:spPr>
          <a:xfrm>
            <a:off x="11772900" y="5143498"/>
            <a:ext cx="990600" cy="9144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054210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236</TotalTime>
  <Words>1566</Words>
  <Application>Microsoft Macintosh PowerPoint</Application>
  <PresentationFormat>Custom</PresentationFormat>
  <Paragraphs>67</Paragraphs>
  <Slides>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Aptos</vt:lpstr>
      <vt:lpstr>Arial</vt:lpstr>
      <vt:lpstr>Montserrat</vt:lpstr>
      <vt:lpstr>Calibri</vt:lpstr>
      <vt:lpstr>Martel Heavy</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Illustrated Sustainable World Presentation</dc:title>
  <cp:lastModifiedBy>Bhavik Baruah</cp:lastModifiedBy>
  <cp:revision>4</cp:revision>
  <dcterms:created xsi:type="dcterms:W3CDTF">2006-08-16T00:00:00Z</dcterms:created>
  <dcterms:modified xsi:type="dcterms:W3CDTF">2024-07-17T03:37:19Z</dcterms:modified>
  <dc:identifier>DAGKa1gXASk</dc:identifier>
</cp:coreProperties>
</file>